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37" r:id="rId3"/>
    <p:sldId id="436" r:id="rId4"/>
    <p:sldId id="441" r:id="rId5"/>
    <p:sldId id="442" r:id="rId6"/>
    <p:sldId id="444" r:id="rId7"/>
    <p:sldId id="446" r:id="rId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73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8C9FBA0-731F-48AF-B678-DC74CC7D5E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E3DC8C7E-176B-4A8B-B962-CCFA7D1330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EC72E99-A9B9-400E-88D1-39D7C61C4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88A2B-5D29-44B8-A453-D64AA862B298}" type="datetimeFigureOut">
              <a:rPr lang="ko-KR" altLang="en-US" smtClean="0"/>
              <a:t>2026-08-31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4C1E9F5-32F5-4E7B-AD67-9BA519984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BB7B473-4013-4DCD-B264-A3AE1492B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0A83D-9354-4619-ADA2-6AFF5AA7A4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863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8148FB2-FD62-4413-8D33-AE4290D5C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210B567-BEB6-43CF-829B-B3F44F77B1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CD6CC5B-8F2B-4EFA-B309-63C0B2966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88A2B-5D29-44B8-A453-D64AA862B298}" type="datetimeFigureOut">
              <a:rPr lang="ko-KR" altLang="en-US" smtClean="0"/>
              <a:t>2026-08-31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5F37542-1F5C-462A-970E-EB2DE207B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A8D6DC6-F96C-48EE-BFA3-B4FD9BDF7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0A83D-9354-4619-ADA2-6AFF5AA7A4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116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C12B558-6C5D-4E18-8813-C4DCA1C9A1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F2CBF09-AC62-4B04-BC0E-4AEC80F0F1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C820E8B-23A4-414B-AFE5-4D0912D0F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88A2B-5D29-44B8-A453-D64AA862B298}" type="datetimeFigureOut">
              <a:rPr lang="ko-KR" altLang="en-US" smtClean="0"/>
              <a:t>2026-08-31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ED75B58-CB7A-47AC-9A84-86723B889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46BD248-777F-4377-9875-0C0E63FA7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0A83D-9354-4619-ADA2-6AFF5AA7A4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3625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734EAAC-2C28-42FA-8A6A-3CB013DAA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AD0FF40-F712-47EB-A3BD-08701609C3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F18EF18-0A11-4493-82B2-6AE585F69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88A2B-5D29-44B8-A453-D64AA862B298}" type="datetimeFigureOut">
              <a:rPr lang="ko-KR" altLang="en-US" smtClean="0"/>
              <a:t>2026-08-31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9E3C38C-6990-4AD3-84C8-EFA6450CF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9B8AFDE-58A5-4AD9-950F-ADF796A6E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0A83D-9354-4619-ADA2-6AFF5AA7A4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3647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0914F3D-2573-4683-B8BC-EFEAE8D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2CF0CC8-F36D-425C-A9E2-6D41C922C7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A33A2B9-78FC-4880-96A0-5240822A7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88A2B-5D29-44B8-A453-D64AA862B298}" type="datetimeFigureOut">
              <a:rPr lang="ko-KR" altLang="en-US" smtClean="0"/>
              <a:t>2026-08-31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8AA7F2A-98A5-4EF1-BB8B-C81847279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71EFCB1-0DA5-4AA7-86EC-70E0DC639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0A83D-9354-4619-ADA2-6AFF5AA7A4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1921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6522080-04C5-4F72-BCE9-9711CC999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86A8721-158C-4987-BD6C-7CD4434129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1FC04F7-3922-49E1-AC0D-4940955D62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5C6EC8D-2C01-4243-A181-A180A7085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88A2B-5D29-44B8-A453-D64AA862B298}" type="datetimeFigureOut">
              <a:rPr lang="ko-KR" altLang="en-US" smtClean="0"/>
              <a:t>2026-08-31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C75F015-279E-42A9-928D-87351BF24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09A7704-EE6E-4186-AAC0-D98FEF30F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0A83D-9354-4619-ADA2-6AFF5AA7A4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0828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53A9E-9647-45ED-B72A-F4330E196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356141F-373E-4C22-A1C7-F338F55AC3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0F47391-D294-410C-837D-4DF1A4DBBB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3BF43D0-A92F-4108-B12F-2A8A7A53BB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A8756F9-4BDA-4DDC-A026-12D8375554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01233DD-7A5F-4658-86B6-3F62F760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88A2B-5D29-44B8-A453-D64AA862B298}" type="datetimeFigureOut">
              <a:rPr lang="ko-KR" altLang="en-US" smtClean="0"/>
              <a:t>2026-08-31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6748585-0AC6-41FC-A724-F2E5FD1EB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93084D44-C34F-46BC-96BC-CE3FAD48B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0A83D-9354-4619-ADA2-6AFF5AA7A4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4647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15B4BC5-345A-4AC7-93EE-3E93D30DD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11FB8B8-F0B4-4D61-B61D-5DBBEBAD0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88A2B-5D29-44B8-A453-D64AA862B298}" type="datetimeFigureOut">
              <a:rPr lang="ko-KR" altLang="en-US" smtClean="0"/>
              <a:t>2026-08-31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8538F9C-2B99-420F-90AF-143F424EF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6DEA1E8D-B44F-4436-92CB-B6149B588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0A83D-9354-4619-ADA2-6AFF5AA7A4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3561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9F27FA77-1B13-43F4-B426-1009F2261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88A2B-5D29-44B8-A453-D64AA862B298}" type="datetimeFigureOut">
              <a:rPr lang="ko-KR" altLang="en-US" smtClean="0"/>
              <a:t>2026-08-31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03FF2E08-D161-4B35-9EB6-8386692F4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EA01669-3F95-4597-B851-5A24F104E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0A83D-9354-4619-ADA2-6AFF5AA7A4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7849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405C100-CF5E-4F35-9370-ECF65628F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7E51521-8306-4347-846E-6407D79434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70CD796-5425-4E3D-A801-09394A1077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BE566FC-BCDA-4AEB-A9B3-B9557781E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88A2B-5D29-44B8-A453-D64AA862B298}" type="datetimeFigureOut">
              <a:rPr lang="ko-KR" altLang="en-US" smtClean="0"/>
              <a:t>2026-08-31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EE1E0B7-FE43-4117-96EF-149C5485B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159E020-5E05-4784-A991-9F93F1133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0A83D-9354-4619-ADA2-6AFF5AA7A4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3609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8DEE3BA-21A1-4F41-A967-50BBFBECC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38546E6E-C2AF-4651-911B-DB534E8ADE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90E0444-5EA7-44BB-8CDF-1A461B0920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5AAF708-3017-43CB-BE21-E106A79BCE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88A2B-5D29-44B8-A453-D64AA862B298}" type="datetimeFigureOut">
              <a:rPr lang="ko-KR" altLang="en-US" smtClean="0"/>
              <a:t>2026-08-31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11098DE-742E-475B-9105-69A2BB01A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4496F43-ADEB-4C5F-8FC0-8C1E6333B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0A83D-9354-4619-ADA2-6AFF5AA7A4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443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59A514C0-7147-4D84-ACBF-EE4C51E77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D5CA92A-BC0A-4225-A9CF-2D22F9CC6B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CB3CEBA-53C8-4A3D-B869-AB993ED130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88A2B-5D29-44B8-A453-D64AA862B298}" type="datetimeFigureOut">
              <a:rPr lang="ko-KR" altLang="en-US" smtClean="0"/>
              <a:t>2026-08-31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73B833A-4C5D-4F78-948A-63AD1ED184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055E3B0-A05F-4DA7-8944-4B92527982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40A83D-9354-4619-ADA2-6AFF5AA7A4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0423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32526B6-B896-462B-B7CE-958C69EC92BC}"/>
              </a:ext>
            </a:extLst>
          </p:cNvPr>
          <p:cNvSpPr txBox="1"/>
          <p:nvPr/>
        </p:nvSpPr>
        <p:spPr>
          <a:xfrm>
            <a:off x="151270" y="2369621"/>
            <a:ext cx="11889460" cy="2178225"/>
          </a:xfrm>
          <a:prstGeom prst="rect">
            <a:avLst/>
          </a:prstGeom>
          <a:noFill/>
          <a:ln w="254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2063"/>
              </a:buClr>
            </a:pPr>
            <a:r>
              <a:rPr lang="en-US" altLang="ko-KR" sz="1400" b="1" spc="-70" dirty="0">
                <a:solidFill>
                  <a:srgbClr val="002060"/>
                </a:solidFill>
                <a:latin typeface="+mn-ea"/>
                <a:cs typeface="Pretendard" panose="02000503000000020004" pitchFamily="50" charset="-127"/>
              </a:rPr>
              <a:t> (</a:t>
            </a:r>
            <a:r>
              <a:rPr lang="ko-KR" altLang="en-US" sz="1400" b="1" spc="-70" dirty="0">
                <a:solidFill>
                  <a:srgbClr val="002060"/>
                </a:solidFill>
                <a:latin typeface="+mn-ea"/>
                <a:cs typeface="Pretendard" panose="02000503000000020004" pitchFamily="50" charset="-127"/>
              </a:rPr>
              <a:t>평가방법</a:t>
            </a:r>
            <a:r>
              <a:rPr lang="en-US" altLang="ko-KR" sz="1400" b="1" spc="-70" dirty="0">
                <a:solidFill>
                  <a:srgbClr val="002060"/>
                </a:solidFill>
                <a:latin typeface="+mn-ea"/>
                <a:cs typeface="Pretendard" panose="02000503000000020004" pitchFamily="50" charset="-127"/>
              </a:rPr>
              <a:t>) </a:t>
            </a:r>
          </a:p>
          <a:p>
            <a:pPr>
              <a:lnSpc>
                <a:spcPct val="200000"/>
              </a:lnSpc>
              <a:buClr>
                <a:srgbClr val="002063"/>
              </a:buClr>
            </a:pPr>
            <a:r>
              <a:rPr lang="en-US" altLang="ko-KR" sz="1400" spc="-70" dirty="0">
                <a:solidFill>
                  <a:srgbClr val="002060"/>
                </a:solidFill>
                <a:latin typeface="+mn-ea"/>
                <a:cs typeface="Pretendard" panose="02000503000000020004" pitchFamily="50" charset="-127"/>
              </a:rPr>
              <a:t>  ※ </a:t>
            </a:r>
            <a:r>
              <a:rPr lang="ko-KR" altLang="en-US" sz="1400" spc="-70" dirty="0">
                <a:solidFill>
                  <a:srgbClr val="002060"/>
                </a:solidFill>
                <a:latin typeface="+mn-ea"/>
                <a:cs typeface="Pretendard" panose="02000503000000020004" pitchFamily="50" charset="-127"/>
              </a:rPr>
              <a:t>발표시간은 총 </a:t>
            </a:r>
            <a:r>
              <a:rPr lang="en-US" altLang="ko-KR" sz="1400" spc="-70" dirty="0">
                <a:solidFill>
                  <a:srgbClr val="002060"/>
                </a:solidFill>
                <a:latin typeface="+mn-ea"/>
                <a:cs typeface="Pretendard" panose="02000503000000020004" pitchFamily="50" charset="-127"/>
              </a:rPr>
              <a:t>5</a:t>
            </a:r>
            <a:r>
              <a:rPr lang="ko-KR" altLang="en-US" sz="1400" spc="-70" dirty="0">
                <a:solidFill>
                  <a:srgbClr val="002060"/>
                </a:solidFill>
                <a:latin typeface="+mn-ea"/>
                <a:cs typeface="Pretendard" panose="02000503000000020004" pitchFamily="50" charset="-127"/>
              </a:rPr>
              <a:t>분이며</a:t>
            </a:r>
            <a:r>
              <a:rPr lang="en-US" altLang="ko-KR" sz="1400" spc="-70" dirty="0">
                <a:solidFill>
                  <a:srgbClr val="002060"/>
                </a:solidFill>
                <a:latin typeface="+mn-ea"/>
                <a:cs typeface="Pretendard" panose="02000503000000020004" pitchFamily="50" charset="-127"/>
              </a:rPr>
              <a:t>, </a:t>
            </a:r>
            <a:r>
              <a:rPr lang="ko-KR" altLang="en-US" sz="1400" spc="-70" dirty="0">
                <a:solidFill>
                  <a:srgbClr val="002060"/>
                </a:solidFill>
                <a:latin typeface="+mn-ea"/>
                <a:cs typeface="Pretendard" panose="02000503000000020004" pitchFamily="50" charset="-127"/>
              </a:rPr>
              <a:t>발표</a:t>
            </a:r>
            <a:r>
              <a:rPr lang="en-US" altLang="ko-KR" sz="1400" spc="-70" dirty="0">
                <a:solidFill>
                  <a:srgbClr val="002060"/>
                </a:solidFill>
                <a:latin typeface="+mn-ea"/>
                <a:cs typeface="Pretendard" panose="02000503000000020004" pitchFamily="50" charset="-127"/>
              </a:rPr>
              <a:t> </a:t>
            </a:r>
            <a:r>
              <a:rPr lang="ko-KR" altLang="en-US" sz="1400" spc="-70" dirty="0">
                <a:solidFill>
                  <a:srgbClr val="002060"/>
                </a:solidFill>
                <a:latin typeface="+mn-ea"/>
                <a:cs typeface="Pretendard" panose="02000503000000020004" pitchFamily="50" charset="-127"/>
              </a:rPr>
              <a:t>후 질의응답 실시 </a:t>
            </a:r>
            <a:endParaRPr lang="en-US" altLang="ko-KR" sz="1400" spc="-70" dirty="0">
              <a:solidFill>
                <a:srgbClr val="002060"/>
              </a:solidFill>
              <a:latin typeface="+mn-ea"/>
              <a:cs typeface="Pretendard" panose="02000503000000020004" pitchFamily="50" charset="-127"/>
            </a:endParaRPr>
          </a:p>
          <a:p>
            <a:pPr>
              <a:lnSpc>
                <a:spcPct val="200000"/>
              </a:lnSpc>
              <a:buClr>
                <a:srgbClr val="002063"/>
              </a:buClr>
            </a:pPr>
            <a:r>
              <a:rPr lang="en-US" altLang="ko-KR" sz="1400" b="1" spc="-70" dirty="0">
                <a:solidFill>
                  <a:srgbClr val="002060"/>
                </a:solidFill>
                <a:latin typeface="+mn-ea"/>
                <a:cs typeface="Pretendard" panose="02000503000000020004" pitchFamily="50" charset="-127"/>
              </a:rPr>
              <a:t> (</a:t>
            </a:r>
            <a:r>
              <a:rPr lang="ko-KR" altLang="en-US" sz="1400" b="1" spc="-70" dirty="0">
                <a:solidFill>
                  <a:srgbClr val="002060"/>
                </a:solidFill>
                <a:latin typeface="+mn-ea"/>
                <a:cs typeface="Pretendard" panose="02000503000000020004" pitchFamily="50" charset="-127"/>
              </a:rPr>
              <a:t>작성방법</a:t>
            </a:r>
            <a:r>
              <a:rPr lang="en-US" altLang="ko-KR" sz="1400" b="1" spc="-70" dirty="0">
                <a:solidFill>
                  <a:srgbClr val="002060"/>
                </a:solidFill>
                <a:latin typeface="+mn-ea"/>
                <a:cs typeface="Pretendard" panose="02000503000000020004" pitchFamily="50" charset="-127"/>
              </a:rPr>
              <a:t>)</a:t>
            </a:r>
          </a:p>
          <a:p>
            <a:pPr>
              <a:lnSpc>
                <a:spcPct val="200000"/>
              </a:lnSpc>
              <a:buClr>
                <a:srgbClr val="002063"/>
              </a:buClr>
            </a:pPr>
            <a:r>
              <a:rPr lang="en-US" altLang="ko-KR" sz="1400" spc="-70" dirty="0">
                <a:solidFill>
                  <a:srgbClr val="002060"/>
                </a:solidFill>
                <a:latin typeface="+mn-ea"/>
                <a:cs typeface="Pretendard" panose="02000503000000020004" pitchFamily="50" charset="-127"/>
              </a:rPr>
              <a:t>  ※ </a:t>
            </a:r>
            <a:r>
              <a:rPr lang="ko-KR" altLang="en-US" sz="1400" spc="-70" dirty="0">
                <a:solidFill>
                  <a:srgbClr val="002060"/>
                </a:solidFill>
                <a:latin typeface="+mn-ea"/>
                <a:cs typeface="Pretendard" panose="02000503000000020004" pitchFamily="50" charset="-127"/>
              </a:rPr>
              <a:t>제출한 사업계획서 내용을 기준으로 발표자료 작성 </a:t>
            </a:r>
            <a:endParaRPr lang="en-US" altLang="ko-KR" sz="1400" u="sng" spc="-70" dirty="0">
              <a:solidFill>
                <a:srgbClr val="002060"/>
              </a:solidFill>
              <a:latin typeface="+mn-ea"/>
              <a:cs typeface="Pretendard" panose="02000503000000020004" pitchFamily="50" charset="-127"/>
            </a:endParaRPr>
          </a:p>
          <a:p>
            <a:pPr>
              <a:lnSpc>
                <a:spcPct val="200000"/>
              </a:lnSpc>
              <a:buClr>
                <a:srgbClr val="002063"/>
              </a:buClr>
            </a:pPr>
            <a:r>
              <a:rPr lang="en-US" altLang="ko-KR" sz="1400" spc="-70" dirty="0">
                <a:solidFill>
                  <a:srgbClr val="002060"/>
                </a:solidFill>
                <a:latin typeface="+mn-ea"/>
                <a:cs typeface="Pretendard" panose="02000503000000020004" pitchFamily="50" charset="-127"/>
              </a:rPr>
              <a:t>  ※ PPT </a:t>
            </a:r>
            <a:r>
              <a:rPr lang="ko-KR" altLang="en-US" sz="1400" spc="-70" dirty="0">
                <a:solidFill>
                  <a:srgbClr val="002060"/>
                </a:solidFill>
                <a:latin typeface="+mn-ea"/>
                <a:cs typeface="Pretendard" panose="02000503000000020004" pitchFamily="50" charset="-127"/>
              </a:rPr>
              <a:t>템플릿</a:t>
            </a:r>
            <a:r>
              <a:rPr lang="en-US" altLang="ko-KR" sz="1400" spc="-70" dirty="0">
                <a:solidFill>
                  <a:srgbClr val="002060"/>
                </a:solidFill>
                <a:latin typeface="+mn-ea"/>
                <a:cs typeface="Pretendard" panose="02000503000000020004" pitchFamily="50" charset="-127"/>
              </a:rPr>
              <a:t>(</a:t>
            </a:r>
            <a:r>
              <a:rPr lang="ko-KR" altLang="en-US" sz="1400" spc="-70" dirty="0">
                <a:solidFill>
                  <a:srgbClr val="002060"/>
                </a:solidFill>
                <a:latin typeface="+mn-ea"/>
                <a:cs typeface="Pretendard" panose="02000503000000020004" pitchFamily="50" charset="-127"/>
              </a:rPr>
              <a:t>디자인</a:t>
            </a:r>
            <a:r>
              <a:rPr lang="en-US" altLang="ko-KR" sz="1400" spc="-70" dirty="0">
                <a:solidFill>
                  <a:srgbClr val="002060"/>
                </a:solidFill>
                <a:latin typeface="+mn-ea"/>
                <a:cs typeface="Pretendard" panose="02000503000000020004" pitchFamily="50" charset="-127"/>
              </a:rPr>
              <a:t>) </a:t>
            </a:r>
            <a:r>
              <a:rPr lang="ko-KR" altLang="en-US" sz="1400" spc="-70" dirty="0">
                <a:solidFill>
                  <a:srgbClr val="002060"/>
                </a:solidFill>
                <a:latin typeface="+mn-ea"/>
                <a:cs typeface="Pretendard" panose="02000503000000020004" pitchFamily="50" charset="-127"/>
              </a:rPr>
              <a:t>및 목차는 변경 가능함</a:t>
            </a:r>
            <a:endParaRPr lang="en-US" altLang="ko-KR" sz="1400" spc="-70" dirty="0">
              <a:solidFill>
                <a:srgbClr val="002060"/>
              </a:solidFill>
              <a:latin typeface="+mn-ea"/>
              <a:cs typeface="Pretendard" panose="02000503000000020004" pitchFamily="50" charset="-127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31224004-A043-4696-BDB9-8C4C96AF3ED0}"/>
              </a:ext>
            </a:extLst>
          </p:cNvPr>
          <p:cNvSpPr/>
          <p:nvPr/>
        </p:nvSpPr>
        <p:spPr>
          <a:xfrm>
            <a:off x="151270" y="901811"/>
            <a:ext cx="11889460" cy="1172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2500" b="1" spc="-70" dirty="0">
                <a:latin typeface="+mn-ea"/>
                <a:cs typeface="Pretendard ExtraBold" panose="02000903000000020004" pitchFamily="50" charset="-127"/>
              </a:rPr>
              <a:t>MJU </a:t>
            </a:r>
            <a:r>
              <a:rPr lang="ko-KR" altLang="en-US" sz="2500" b="1" spc="-70" dirty="0">
                <a:latin typeface="+mn-ea"/>
                <a:cs typeface="Pretendard ExtraBold" panose="02000903000000020004" pitchFamily="50" charset="-127"/>
              </a:rPr>
              <a:t>창업 아이디어 경진대회 발표평가 </a:t>
            </a:r>
            <a:endParaRPr lang="en-US" altLang="ko-KR" sz="2500" b="1" spc="-70" dirty="0">
              <a:latin typeface="+mn-ea"/>
              <a:cs typeface="Pretendard ExtraBold" panose="02000903000000020004" pitchFamily="50" charset="-127"/>
            </a:endParaRPr>
          </a:p>
          <a:p>
            <a:pPr algn="ctr">
              <a:lnSpc>
                <a:spcPct val="150000"/>
              </a:lnSpc>
            </a:pPr>
            <a:r>
              <a:rPr lang="en-US" altLang="ko-KR" sz="2500" b="1" spc="-70" dirty="0">
                <a:latin typeface="+mn-ea"/>
                <a:cs typeface="Pretendard ExtraBold" panose="02000903000000020004" pitchFamily="50" charset="-127"/>
              </a:rPr>
              <a:t>PPT </a:t>
            </a:r>
            <a:r>
              <a:rPr lang="ko-KR" altLang="en-US" sz="2500" b="1" spc="-70" dirty="0">
                <a:latin typeface="+mn-ea"/>
                <a:cs typeface="Pretendard ExtraBold" panose="02000903000000020004" pitchFamily="50" charset="-127"/>
              </a:rPr>
              <a:t>작성 유의사항</a:t>
            </a:r>
            <a:endParaRPr lang="en-US" altLang="ko-KR" sz="2000" b="1" spc="-70" dirty="0">
              <a:solidFill>
                <a:srgbClr val="FF0000"/>
              </a:solidFill>
              <a:latin typeface="+mn-ea"/>
              <a:cs typeface="Pretendard SemiBold" panose="020007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30130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00FF7340-1412-4602-91DE-D8F5CD9CDEA6}"/>
              </a:ext>
            </a:extLst>
          </p:cNvPr>
          <p:cNvSpPr/>
          <p:nvPr/>
        </p:nvSpPr>
        <p:spPr>
          <a:xfrm>
            <a:off x="556903" y="1863495"/>
            <a:ext cx="11078193" cy="909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7100"/>
              </a:lnSpc>
            </a:pPr>
            <a:r>
              <a:rPr lang="ko-KR" altLang="en-US" sz="4800" b="1" spc="-70" dirty="0">
                <a:solidFill>
                  <a:srgbClr val="102E6D"/>
                </a:solidFill>
                <a:latin typeface="+mn-ea"/>
                <a:cs typeface="Pretendard ExtraBold" panose="02000903000000020004" pitchFamily="50" charset="-127"/>
              </a:rPr>
              <a:t>아이템명</a:t>
            </a:r>
            <a:endParaRPr lang="en-US" altLang="ko-KR" sz="4800" b="1" spc="-70" dirty="0">
              <a:solidFill>
                <a:srgbClr val="102E6D"/>
              </a:solidFill>
              <a:latin typeface="+mn-ea"/>
              <a:cs typeface="Pretendard ExtraBold" panose="020009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BD02D5-D204-4D36-A717-66077068C0F0}"/>
              </a:ext>
            </a:extLst>
          </p:cNvPr>
          <p:cNvSpPr txBox="1"/>
          <p:nvPr/>
        </p:nvSpPr>
        <p:spPr>
          <a:xfrm>
            <a:off x="1172737" y="3884961"/>
            <a:ext cx="6687747" cy="4021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2000" spc="-70" dirty="0" err="1">
                <a:latin typeface="+mn-ea"/>
                <a:cs typeface="Pretendard" panose="02000503000000020004" pitchFamily="50" charset="-127"/>
              </a:rPr>
              <a:t>팀명</a:t>
            </a:r>
            <a:r>
              <a:rPr lang="ko-KR" altLang="en-US" sz="2000" spc="-70" dirty="0">
                <a:latin typeface="+mn-ea"/>
                <a:cs typeface="Pretendard" panose="02000503000000020004" pitchFamily="50" charset="-127"/>
              </a:rPr>
              <a:t> </a:t>
            </a:r>
            <a:r>
              <a:rPr lang="en-US" altLang="ko-KR" sz="2000" spc="-70" dirty="0">
                <a:latin typeface="+mn-ea"/>
                <a:cs typeface="Pretendard" panose="02000503000000020004" pitchFamily="50" charset="-127"/>
              </a:rPr>
              <a:t>: </a:t>
            </a:r>
            <a:r>
              <a:rPr lang="en-US" altLang="ko-KR" sz="2000" i="1" spc="-70" dirty="0">
                <a:solidFill>
                  <a:srgbClr val="002060"/>
                </a:solidFill>
                <a:latin typeface="+mn-ea"/>
                <a:cs typeface="Pretendard" panose="02000503000000020004" pitchFamily="50" charset="-127"/>
              </a:rPr>
              <a:t>OOOO</a:t>
            </a:r>
          </a:p>
        </p:txBody>
      </p:sp>
    </p:spTree>
    <p:extLst>
      <p:ext uri="{BB962C8B-B14F-4D97-AF65-F5344CB8AC3E}">
        <p14:creationId xmlns:p14="http://schemas.microsoft.com/office/powerpoint/2010/main" val="28001054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블러, 다채로움, 스크린샷, 보라색이(가) 표시된 사진&#10;&#10;자동 생성된 설명">
            <a:extLst>
              <a:ext uri="{FF2B5EF4-FFF2-40B4-BE49-F238E27FC236}">
                <a16:creationId xmlns:a16="http://schemas.microsoft.com/office/drawing/2014/main" id="{EFFFCCFF-ACBA-6F1F-3A4B-B27A41B6A997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51" b="498"/>
          <a:stretch/>
        </p:blipFill>
        <p:spPr>
          <a:xfrm rot="16200000" flipH="1">
            <a:off x="-94257" y="684368"/>
            <a:ext cx="737770" cy="4571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850CB1C4-D8FE-40E5-A518-1265819D0C6B}"/>
              </a:ext>
            </a:extLst>
          </p:cNvPr>
          <p:cNvSpPr txBox="1"/>
          <p:nvPr/>
        </p:nvSpPr>
        <p:spPr>
          <a:xfrm>
            <a:off x="375784" y="667558"/>
            <a:ext cx="161454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ko-KR" altLang="en-US" sz="3200" b="1" spc="-70" dirty="0">
                <a:solidFill>
                  <a:srgbClr val="102E6D"/>
                </a:solidFill>
                <a:latin typeface="+mn-ea"/>
                <a:cs typeface="Pretendard ExtraBold" panose="02000903000000020004" pitchFamily="50" charset="-127"/>
              </a:rPr>
              <a:t>목      차</a:t>
            </a:r>
            <a:endParaRPr lang="en-US" altLang="ko-KR" sz="3200" b="1" spc="-70" dirty="0">
              <a:solidFill>
                <a:srgbClr val="102E6D"/>
              </a:solidFill>
              <a:latin typeface="+mn-ea"/>
              <a:cs typeface="Pretendard SemiBold" panose="02000703000000020004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8170D4F8-CDBE-4F1A-B136-E3C712EC76BA}"/>
              </a:ext>
            </a:extLst>
          </p:cNvPr>
          <p:cNvSpPr/>
          <p:nvPr/>
        </p:nvSpPr>
        <p:spPr>
          <a:xfrm>
            <a:off x="0" y="0"/>
            <a:ext cx="12192000" cy="45949"/>
          </a:xfrm>
          <a:prstGeom prst="rect">
            <a:avLst/>
          </a:prstGeom>
          <a:solidFill>
            <a:srgbClr val="0054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5393C887-BA4F-4626-AE66-FF46A655C9EF}"/>
              </a:ext>
            </a:extLst>
          </p:cNvPr>
          <p:cNvSpPr txBox="1"/>
          <p:nvPr/>
        </p:nvSpPr>
        <p:spPr>
          <a:xfrm>
            <a:off x="4997427" y="969004"/>
            <a:ext cx="62657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b="1" dirty="0">
                <a:solidFill>
                  <a:srgbClr val="002060"/>
                </a:solidFill>
                <a:latin typeface="+mn-ea"/>
              </a:rPr>
              <a:t>01.  </a:t>
            </a:r>
            <a:r>
              <a:rPr lang="ko-KR" altLang="en-US" sz="2200" b="1" dirty="0">
                <a:solidFill>
                  <a:srgbClr val="002060"/>
                </a:solidFill>
                <a:latin typeface="+mn-ea"/>
              </a:rPr>
              <a:t>  </a:t>
            </a:r>
            <a:r>
              <a:rPr lang="ko-KR" altLang="en-US" sz="2000" b="1" dirty="0">
                <a:solidFill>
                  <a:srgbClr val="0070C0"/>
                </a:solidFill>
                <a:latin typeface="+mn-ea"/>
              </a:rPr>
              <a:t>문제 인식</a:t>
            </a:r>
            <a:r>
              <a:rPr lang="en-US" altLang="ko-KR" sz="2000" b="1" dirty="0">
                <a:solidFill>
                  <a:srgbClr val="0070C0"/>
                </a:solidFill>
                <a:latin typeface="+mn-ea"/>
              </a:rPr>
              <a:t>(Problem) : </a:t>
            </a:r>
            <a:r>
              <a:rPr lang="ko-KR" altLang="en-US" sz="2000" b="1" dirty="0">
                <a:solidFill>
                  <a:srgbClr val="0070C0"/>
                </a:solidFill>
                <a:latin typeface="+mn-ea"/>
              </a:rPr>
              <a:t>창업아이템의 필요성</a:t>
            </a:r>
            <a:endParaRPr lang="en-US" altLang="ko-KR" sz="20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83A7E73A-5AD6-4922-82F2-767BAA100B6C}"/>
              </a:ext>
            </a:extLst>
          </p:cNvPr>
          <p:cNvSpPr txBox="1"/>
          <p:nvPr/>
        </p:nvSpPr>
        <p:spPr>
          <a:xfrm>
            <a:off x="5669556" y="1327336"/>
            <a:ext cx="5650338" cy="657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dirty="0">
                <a:latin typeface="Bauhaus 93" panose="04030905020B02020C02" pitchFamily="82" charset="0"/>
              </a:rPr>
              <a:t>∙  </a:t>
            </a:r>
            <a:r>
              <a:rPr lang="ko-KR" altLang="en-US" sz="1300" dirty="0">
                <a:latin typeface="+mn-ea"/>
              </a:rPr>
              <a:t>창업아이템의 국내 </a:t>
            </a:r>
            <a:r>
              <a:rPr lang="ko-KR" altLang="en-US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∙ 외 시장 현황 및 문제점</a:t>
            </a:r>
            <a:endParaRPr lang="en-US" altLang="ko-KR" sz="13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300" dirty="0">
                <a:latin typeface="Bauhaus 93" panose="04030905020B02020C02" pitchFamily="82" charset="0"/>
              </a:rPr>
              <a:t>∙  </a:t>
            </a:r>
            <a:r>
              <a:rPr lang="ko-KR" altLang="en-US" sz="13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문제 해결을 위한 창업 아이템의 개발 필요성 등</a:t>
            </a:r>
            <a:endParaRPr lang="ko-KR" altLang="en-US" sz="1300" dirty="0">
              <a:latin typeface="+mn-ea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1A61AB2A-7FED-4D4C-A8F7-4655AECF1C90}"/>
              </a:ext>
            </a:extLst>
          </p:cNvPr>
          <p:cNvSpPr txBox="1"/>
          <p:nvPr/>
        </p:nvSpPr>
        <p:spPr>
          <a:xfrm>
            <a:off x="5003253" y="2074099"/>
            <a:ext cx="64141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b="1" dirty="0">
                <a:solidFill>
                  <a:srgbClr val="002060"/>
                </a:solidFill>
                <a:latin typeface="+mn-ea"/>
              </a:rPr>
              <a:t>02.</a:t>
            </a:r>
            <a:r>
              <a:rPr lang="ko-KR" altLang="en-US" sz="2200" b="1" dirty="0">
                <a:solidFill>
                  <a:srgbClr val="002060"/>
                </a:solidFill>
                <a:latin typeface="+mn-ea"/>
              </a:rPr>
              <a:t>    </a:t>
            </a:r>
            <a:r>
              <a:rPr lang="ko-KR" altLang="en-US" sz="2000" b="1" dirty="0">
                <a:solidFill>
                  <a:srgbClr val="0070C0"/>
                </a:solidFill>
                <a:latin typeface="+mn-ea"/>
              </a:rPr>
              <a:t>실현가능성</a:t>
            </a:r>
            <a:r>
              <a:rPr lang="en-US" altLang="ko-KR" sz="2000" b="1" dirty="0">
                <a:solidFill>
                  <a:srgbClr val="0070C0"/>
                </a:solidFill>
                <a:latin typeface="+mn-ea"/>
              </a:rPr>
              <a:t>(Solution) : </a:t>
            </a:r>
            <a:r>
              <a:rPr lang="ko-KR" altLang="en-US" sz="2000" b="1" dirty="0">
                <a:solidFill>
                  <a:srgbClr val="0070C0"/>
                </a:solidFill>
                <a:latin typeface="+mn-ea"/>
              </a:rPr>
              <a:t>창업아이템의 개발 계획</a:t>
            </a:r>
            <a:endParaRPr lang="en-US" altLang="ko-KR" sz="20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4659B789-8E24-4DC2-A18D-8F33599C69FE}"/>
              </a:ext>
            </a:extLst>
          </p:cNvPr>
          <p:cNvSpPr txBox="1"/>
          <p:nvPr/>
        </p:nvSpPr>
        <p:spPr>
          <a:xfrm>
            <a:off x="5675382" y="2432431"/>
            <a:ext cx="5650338" cy="657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dirty="0">
                <a:latin typeface="Bauhaus 93" panose="04030905020B02020C02" pitchFamily="82" charset="0"/>
              </a:rPr>
              <a:t>∙  </a:t>
            </a:r>
            <a:r>
              <a:rPr lang="ko-KR" altLang="en-US" sz="1300" dirty="0">
                <a:latin typeface="+mn-ea"/>
              </a:rPr>
              <a:t>아이디어를 제품</a:t>
            </a:r>
            <a:r>
              <a:rPr lang="ko-KR" altLang="en-US" sz="1300" dirty="0">
                <a:latin typeface="맑은 고딕" panose="020B0503020000020004" pitchFamily="50" charset="-127"/>
              </a:rPr>
              <a:t> ∙ 서비스로 개발 또는 구체화 계획</a:t>
            </a:r>
            <a:endParaRPr lang="en-US" altLang="ko-KR" sz="1300" dirty="0">
              <a:latin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300" dirty="0">
                <a:latin typeface="Bauhaus 93" panose="04030905020B02020C02" pitchFamily="82" charset="0"/>
              </a:rPr>
              <a:t>∙  </a:t>
            </a:r>
            <a:r>
              <a:rPr lang="ko-KR" altLang="en-US" sz="1300" dirty="0">
                <a:latin typeface="맑은 고딕" panose="020B0503020000020004" pitchFamily="50" charset="-127"/>
              </a:rPr>
              <a:t>창업 아이템의 차별성 및 경쟁력 확보 전략</a:t>
            </a:r>
            <a:endParaRPr lang="en-US" altLang="ko-KR" sz="1300" dirty="0">
              <a:latin typeface="맑은 고딕" panose="020B0503020000020004" pitchFamily="50" charset="-127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09E50CB6-2FB0-4124-ABE3-FFEF9B52D8D2}"/>
              </a:ext>
            </a:extLst>
          </p:cNvPr>
          <p:cNvSpPr txBox="1"/>
          <p:nvPr/>
        </p:nvSpPr>
        <p:spPr>
          <a:xfrm>
            <a:off x="5003770" y="3179854"/>
            <a:ext cx="62657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b="1" dirty="0">
                <a:solidFill>
                  <a:srgbClr val="002060"/>
                </a:solidFill>
                <a:latin typeface="+mn-ea"/>
              </a:rPr>
              <a:t>03.  </a:t>
            </a:r>
            <a:r>
              <a:rPr lang="ko-KR" altLang="en-US" sz="2200" b="1" dirty="0">
                <a:solidFill>
                  <a:srgbClr val="002060"/>
                </a:solidFill>
                <a:latin typeface="+mn-ea"/>
              </a:rPr>
              <a:t>  </a:t>
            </a:r>
            <a:r>
              <a:rPr lang="ko-KR" altLang="en-US" sz="2000" b="1" dirty="0">
                <a:solidFill>
                  <a:srgbClr val="0070C0"/>
                </a:solidFill>
                <a:latin typeface="+mn-ea"/>
              </a:rPr>
              <a:t>성장전략</a:t>
            </a:r>
            <a:r>
              <a:rPr lang="en-US" altLang="ko-KR" sz="2000" b="1" dirty="0">
                <a:solidFill>
                  <a:srgbClr val="0070C0"/>
                </a:solidFill>
                <a:latin typeface="+mn-ea"/>
              </a:rPr>
              <a:t>(Scale-up) : </a:t>
            </a:r>
            <a:r>
              <a:rPr lang="ko-KR" altLang="en-US" sz="2000" b="1" dirty="0">
                <a:solidFill>
                  <a:srgbClr val="0070C0"/>
                </a:solidFill>
                <a:latin typeface="+mn-ea"/>
              </a:rPr>
              <a:t>사업화 추진 전략</a:t>
            </a:r>
            <a:endParaRPr lang="en-US" altLang="ko-KR" sz="20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FF5132A3-6343-41DF-B37A-FFD1DC9A1A3A}"/>
              </a:ext>
            </a:extLst>
          </p:cNvPr>
          <p:cNvSpPr txBox="1"/>
          <p:nvPr/>
        </p:nvSpPr>
        <p:spPr>
          <a:xfrm>
            <a:off x="5675899" y="3538186"/>
            <a:ext cx="5650338" cy="1257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dirty="0">
                <a:latin typeface="Bauhaus 93" panose="04030905020B02020C02" pitchFamily="82" charset="0"/>
              </a:rPr>
              <a:t>∙  </a:t>
            </a:r>
            <a:r>
              <a:rPr lang="ko-KR" altLang="en-US" sz="1300" dirty="0">
                <a:latin typeface="+mn-ea"/>
              </a:rPr>
              <a:t>경쟁사 분석</a:t>
            </a:r>
            <a:r>
              <a:rPr lang="en-US" altLang="ko-KR" sz="1300" dirty="0">
                <a:latin typeface="+mn-ea"/>
              </a:rPr>
              <a:t>, </a:t>
            </a:r>
            <a:r>
              <a:rPr lang="ko-KR" altLang="en-US" sz="1300" dirty="0">
                <a:latin typeface="+mn-ea"/>
              </a:rPr>
              <a:t>목표시장 진입 전략</a:t>
            </a:r>
            <a:endParaRPr lang="en-US" altLang="ko-KR" sz="13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300" dirty="0">
                <a:latin typeface="Bauhaus 93" panose="04030905020B02020C02" pitchFamily="82" charset="0"/>
              </a:rPr>
              <a:t>∙  </a:t>
            </a:r>
            <a:r>
              <a:rPr lang="ko-KR" altLang="en-US" sz="1300" dirty="0">
                <a:latin typeface="+mn-ea"/>
              </a:rPr>
              <a:t>창업아이템의 비즈니스 모델</a:t>
            </a:r>
            <a:r>
              <a:rPr lang="en-US" altLang="ko-KR" sz="1300" dirty="0">
                <a:latin typeface="+mn-ea"/>
              </a:rPr>
              <a:t>(</a:t>
            </a:r>
            <a:r>
              <a:rPr lang="ko-KR" altLang="en-US" sz="1300" dirty="0">
                <a:latin typeface="+mn-ea"/>
              </a:rPr>
              <a:t>수익화 모델</a:t>
            </a:r>
            <a:r>
              <a:rPr lang="en-US" altLang="ko-KR" sz="1300" dirty="0">
                <a:latin typeface="+mn-ea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300" dirty="0">
                <a:latin typeface="Bauhaus 93" panose="04030905020B02020C02" pitchFamily="82" charset="0"/>
              </a:rPr>
              <a:t>∙  </a:t>
            </a:r>
            <a:r>
              <a:rPr lang="ko-KR" altLang="en-US" sz="1300" dirty="0">
                <a:latin typeface="+mn-ea"/>
              </a:rPr>
              <a:t>사업 확장을 위한 투자유치</a:t>
            </a:r>
            <a:r>
              <a:rPr lang="en-US" altLang="ko-KR" sz="1300" dirty="0">
                <a:latin typeface="+mn-ea"/>
              </a:rPr>
              <a:t>(</a:t>
            </a:r>
            <a:r>
              <a:rPr lang="ko-KR" altLang="en-US" sz="1300" dirty="0">
                <a:latin typeface="+mn-ea"/>
              </a:rPr>
              <a:t>자금확보</a:t>
            </a:r>
            <a:r>
              <a:rPr lang="en-US" altLang="ko-KR" sz="1300" dirty="0">
                <a:latin typeface="+mn-ea"/>
              </a:rPr>
              <a:t>) </a:t>
            </a:r>
            <a:r>
              <a:rPr lang="ko-KR" altLang="en-US" sz="1300" dirty="0">
                <a:latin typeface="+mn-ea"/>
              </a:rPr>
              <a:t>전략</a:t>
            </a:r>
            <a:endParaRPr lang="en-US" altLang="ko-KR" sz="13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300" dirty="0">
                <a:latin typeface="Bauhaus 93" panose="04030905020B02020C02" pitchFamily="82" charset="0"/>
              </a:rPr>
              <a:t>∙  </a:t>
            </a:r>
            <a:r>
              <a:rPr lang="ko-KR" altLang="en-US" sz="1300" dirty="0">
                <a:latin typeface="+mn-ea"/>
              </a:rPr>
              <a:t>사업전체 로드맵</a:t>
            </a:r>
            <a:r>
              <a:rPr lang="en-US" altLang="ko-KR" sz="1300" dirty="0">
                <a:latin typeface="+mn-ea"/>
              </a:rPr>
              <a:t>(</a:t>
            </a:r>
            <a:r>
              <a:rPr lang="ko-KR" altLang="en-US" sz="1300" dirty="0">
                <a:latin typeface="+mn-ea"/>
              </a:rPr>
              <a:t>일정 등</a:t>
            </a:r>
            <a:r>
              <a:rPr lang="en-US" altLang="ko-KR" sz="1300" dirty="0">
                <a:latin typeface="+mn-ea"/>
              </a:rPr>
              <a:t>) </a:t>
            </a:r>
            <a:endParaRPr lang="ko-KR" altLang="en-US" sz="1300" dirty="0">
              <a:latin typeface="+mn-ea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A6703A96-9360-4AB0-B6F2-AF3AE87AF942}"/>
              </a:ext>
            </a:extLst>
          </p:cNvPr>
          <p:cNvSpPr txBox="1"/>
          <p:nvPr/>
        </p:nvSpPr>
        <p:spPr>
          <a:xfrm>
            <a:off x="4997427" y="4924641"/>
            <a:ext cx="62657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b="1" dirty="0">
                <a:solidFill>
                  <a:srgbClr val="002060"/>
                </a:solidFill>
                <a:latin typeface="+mn-ea"/>
              </a:rPr>
              <a:t>04.  </a:t>
            </a:r>
            <a:r>
              <a:rPr lang="ko-KR" altLang="en-US" sz="2200" b="1" dirty="0">
                <a:solidFill>
                  <a:srgbClr val="002060"/>
                </a:solidFill>
                <a:latin typeface="+mn-ea"/>
              </a:rPr>
              <a:t>  </a:t>
            </a:r>
            <a:r>
              <a:rPr lang="ko-KR" altLang="en-US" sz="2000" b="1" dirty="0">
                <a:solidFill>
                  <a:srgbClr val="0070C0"/>
                </a:solidFill>
                <a:latin typeface="+mn-ea"/>
              </a:rPr>
              <a:t>팀 구성</a:t>
            </a:r>
            <a:r>
              <a:rPr lang="en-US" altLang="ko-KR" sz="2000" b="1" dirty="0">
                <a:solidFill>
                  <a:srgbClr val="0070C0"/>
                </a:solidFill>
                <a:latin typeface="+mn-ea"/>
              </a:rPr>
              <a:t>(Team) : </a:t>
            </a:r>
            <a:r>
              <a:rPr lang="ko-KR" altLang="en-US" sz="2000" b="1" dirty="0">
                <a:solidFill>
                  <a:srgbClr val="0070C0"/>
                </a:solidFill>
                <a:latin typeface="+mn-ea"/>
              </a:rPr>
              <a:t>대표자 및 팀원 구성 계획</a:t>
            </a:r>
            <a:endParaRPr lang="en-US" altLang="ko-KR" sz="20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FCECAC00-D786-4541-BD8B-BD7C4CEDEB3D}"/>
              </a:ext>
            </a:extLst>
          </p:cNvPr>
          <p:cNvSpPr txBox="1"/>
          <p:nvPr/>
        </p:nvSpPr>
        <p:spPr>
          <a:xfrm>
            <a:off x="5669556" y="5282973"/>
            <a:ext cx="5650338" cy="657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dirty="0">
                <a:latin typeface="+mn-ea"/>
              </a:rPr>
              <a:t>∙  대표자의 보유 역량</a:t>
            </a:r>
            <a:r>
              <a:rPr lang="en-US" altLang="ko-KR" sz="1300" dirty="0">
                <a:latin typeface="+mn-ea"/>
              </a:rPr>
              <a:t>(</a:t>
            </a:r>
            <a:r>
              <a:rPr lang="ko-KR" altLang="en-US" sz="1300" dirty="0">
                <a:latin typeface="+mn-ea"/>
              </a:rPr>
              <a:t>개발</a:t>
            </a:r>
            <a:r>
              <a:rPr lang="en-US" altLang="ko-KR" sz="1300" dirty="0">
                <a:latin typeface="+mn-ea"/>
              </a:rPr>
              <a:t>/</a:t>
            </a:r>
            <a:r>
              <a:rPr lang="ko-KR" altLang="en-US" sz="1300" dirty="0">
                <a:latin typeface="+mn-ea"/>
              </a:rPr>
              <a:t>구체화</a:t>
            </a:r>
            <a:r>
              <a:rPr lang="en-US" altLang="ko-KR" sz="1300" dirty="0">
                <a:latin typeface="+mn-ea"/>
              </a:rPr>
              <a:t>/</a:t>
            </a:r>
            <a:r>
              <a:rPr lang="ko-KR" altLang="en-US" sz="1300" dirty="0">
                <a:latin typeface="+mn-ea"/>
              </a:rPr>
              <a:t>성과 창출 등</a:t>
            </a:r>
            <a:r>
              <a:rPr lang="en-US" altLang="ko-KR" sz="1300" dirty="0">
                <a:latin typeface="+mn-ea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300" dirty="0">
                <a:latin typeface="+mn-ea"/>
              </a:rPr>
              <a:t>∙  팀원 보유 역량</a:t>
            </a:r>
            <a:r>
              <a:rPr lang="en-US" altLang="ko-KR" sz="1300" dirty="0">
                <a:latin typeface="+mn-ea"/>
              </a:rPr>
              <a:t>, </a:t>
            </a:r>
            <a:r>
              <a:rPr lang="ko-KR" altLang="en-US" sz="1300" dirty="0">
                <a:latin typeface="+mn-ea"/>
              </a:rPr>
              <a:t>업무파트너</a:t>
            </a:r>
            <a:r>
              <a:rPr lang="en-US" altLang="ko-KR" sz="1300" dirty="0">
                <a:latin typeface="+mn-ea"/>
              </a:rPr>
              <a:t>, </a:t>
            </a:r>
            <a:r>
              <a:rPr lang="ko-KR" altLang="en-US" sz="1300" dirty="0">
                <a:latin typeface="+mn-ea"/>
              </a:rPr>
              <a:t>현황 및 활용 방안 등</a:t>
            </a:r>
            <a:endParaRPr lang="en-US" altLang="ko-KR" sz="1300" dirty="0">
              <a:latin typeface="+mn-ea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0BA8E37-ABF0-463A-9714-01A911EFC897}"/>
              </a:ext>
            </a:extLst>
          </p:cNvPr>
          <p:cNvSpPr txBox="1"/>
          <p:nvPr/>
        </p:nvSpPr>
        <p:spPr>
          <a:xfrm>
            <a:off x="375784" y="333375"/>
            <a:ext cx="42297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1600" b="1" spc="-70" dirty="0">
                <a:solidFill>
                  <a:schemeClr val="accent1">
                    <a:lumMod val="50000"/>
                  </a:schemeClr>
                </a:solidFill>
                <a:latin typeface="+mn-ea"/>
                <a:cs typeface="Pretendard" panose="02000503000000020004" pitchFamily="50" charset="-127"/>
              </a:rPr>
              <a:t>MJU </a:t>
            </a:r>
            <a:r>
              <a:rPr lang="ko-KR" altLang="en-US" sz="1600" b="1" spc="-70" dirty="0">
                <a:solidFill>
                  <a:schemeClr val="accent1">
                    <a:lumMod val="50000"/>
                  </a:schemeClr>
                </a:solidFill>
                <a:latin typeface="+mn-ea"/>
                <a:cs typeface="Pretendard" panose="02000503000000020004" pitchFamily="50" charset="-127"/>
              </a:rPr>
              <a:t>창업 아이디어 경진대회 발표평가 </a:t>
            </a:r>
          </a:p>
        </p:txBody>
      </p:sp>
    </p:spTree>
    <p:extLst>
      <p:ext uri="{BB962C8B-B14F-4D97-AF65-F5344CB8AC3E}">
        <p14:creationId xmlns:p14="http://schemas.microsoft.com/office/powerpoint/2010/main" val="423048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블러, 다채로움, 스크린샷, 보라색이(가) 표시된 사진&#10;&#10;자동 생성된 설명">
            <a:extLst>
              <a:ext uri="{FF2B5EF4-FFF2-40B4-BE49-F238E27FC236}">
                <a16:creationId xmlns:a16="http://schemas.microsoft.com/office/drawing/2014/main" id="{EFFFCCFF-ACBA-6F1F-3A4B-B27A41B6A997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51" b="498"/>
          <a:stretch/>
        </p:blipFill>
        <p:spPr>
          <a:xfrm rot="16200000" flipH="1">
            <a:off x="-94257" y="684368"/>
            <a:ext cx="737770" cy="4571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850CB1C4-D8FE-40E5-A518-1265819D0C6B}"/>
              </a:ext>
            </a:extLst>
          </p:cNvPr>
          <p:cNvSpPr txBox="1"/>
          <p:nvPr/>
        </p:nvSpPr>
        <p:spPr>
          <a:xfrm>
            <a:off x="375784" y="667558"/>
            <a:ext cx="4420056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3200" b="1" spc="-70" dirty="0">
                <a:solidFill>
                  <a:srgbClr val="102E6D"/>
                </a:solidFill>
                <a:latin typeface="+mn-ea"/>
                <a:cs typeface="Pretendard ExtraBold" panose="02000903000000020004" pitchFamily="50" charset="-127"/>
              </a:rPr>
              <a:t>01. </a:t>
            </a:r>
            <a:r>
              <a:rPr lang="ko-KR" altLang="en-US" sz="3200" b="1" spc="-70" dirty="0">
                <a:solidFill>
                  <a:srgbClr val="102E6D"/>
                </a:solidFill>
                <a:latin typeface="+mn-ea"/>
                <a:cs typeface="Pretendard ExtraBold" panose="02000903000000020004" pitchFamily="50" charset="-127"/>
              </a:rPr>
              <a:t>문제 인식 </a:t>
            </a:r>
            <a:r>
              <a:rPr lang="en-US" altLang="ko-KR" sz="3200" b="1" spc="-70" dirty="0">
                <a:solidFill>
                  <a:srgbClr val="102E6D"/>
                </a:solidFill>
                <a:latin typeface="+mn-ea"/>
                <a:cs typeface="Pretendard ExtraBold" panose="02000903000000020004" pitchFamily="50" charset="-127"/>
              </a:rPr>
              <a:t>(Problem)</a:t>
            </a:r>
            <a:endParaRPr lang="en-US" altLang="ko-KR" sz="3200" b="1" spc="-70" dirty="0">
              <a:solidFill>
                <a:srgbClr val="102E6D"/>
              </a:solidFill>
              <a:latin typeface="+mn-ea"/>
              <a:cs typeface="Pretendard SemiBold" panose="02000703000000020004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8170D4F8-CDBE-4F1A-B136-E3C712EC76BA}"/>
              </a:ext>
            </a:extLst>
          </p:cNvPr>
          <p:cNvSpPr/>
          <p:nvPr/>
        </p:nvSpPr>
        <p:spPr>
          <a:xfrm>
            <a:off x="0" y="0"/>
            <a:ext cx="12192000" cy="45949"/>
          </a:xfrm>
          <a:prstGeom prst="rect">
            <a:avLst/>
          </a:prstGeom>
          <a:solidFill>
            <a:srgbClr val="0054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776C22F2-09DE-4A3A-9C7D-6E975FA42BC9}"/>
              </a:ext>
            </a:extLst>
          </p:cNvPr>
          <p:cNvGrpSpPr/>
          <p:nvPr/>
        </p:nvGrpSpPr>
        <p:grpSpPr>
          <a:xfrm>
            <a:off x="409084" y="1264903"/>
            <a:ext cx="144665" cy="127902"/>
            <a:chOff x="810081" y="2549197"/>
            <a:chExt cx="735017" cy="649846"/>
          </a:xfrm>
        </p:grpSpPr>
        <p:grpSp>
          <p:nvGrpSpPr>
            <p:cNvPr id="40" name="그룹 39">
              <a:extLst>
                <a:ext uri="{FF2B5EF4-FFF2-40B4-BE49-F238E27FC236}">
                  <a16:creationId xmlns:a16="http://schemas.microsoft.com/office/drawing/2014/main" id="{0E018539-4374-4D5C-AB27-05CFBD0A5E90}"/>
                </a:ext>
              </a:extLst>
            </p:cNvPr>
            <p:cNvGrpSpPr/>
            <p:nvPr/>
          </p:nvGrpSpPr>
          <p:grpSpPr>
            <a:xfrm rot="18900000">
              <a:off x="810081" y="2549197"/>
              <a:ext cx="649832" cy="649846"/>
              <a:chOff x="332665" y="384222"/>
              <a:chExt cx="195782" cy="195786"/>
            </a:xfrm>
          </p:grpSpPr>
          <p:sp>
            <p:nvSpPr>
              <p:cNvPr id="42" name="사각형: 둥근 모서리 41">
                <a:extLst>
                  <a:ext uri="{FF2B5EF4-FFF2-40B4-BE49-F238E27FC236}">
                    <a16:creationId xmlns:a16="http://schemas.microsoft.com/office/drawing/2014/main" id="{86574D1E-B76A-4B89-9395-F923808203BC}"/>
                  </a:ext>
                </a:extLst>
              </p:cNvPr>
              <p:cNvSpPr/>
              <p:nvPr/>
            </p:nvSpPr>
            <p:spPr>
              <a:xfrm>
                <a:off x="459520" y="384222"/>
                <a:ext cx="68927" cy="192449"/>
              </a:xfrm>
              <a:prstGeom prst="roundRect">
                <a:avLst>
                  <a:gd name="adj" fmla="val 50000"/>
                </a:avLst>
              </a:prstGeom>
              <a:solidFill>
                <a:srgbClr val="0054A6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43" name="사각형: 둥근 모서리 42">
                <a:extLst>
                  <a:ext uri="{FF2B5EF4-FFF2-40B4-BE49-F238E27FC236}">
                    <a16:creationId xmlns:a16="http://schemas.microsoft.com/office/drawing/2014/main" id="{1FFFEA21-9B2C-454B-AE33-A5BF4303C659}"/>
                  </a:ext>
                </a:extLst>
              </p:cNvPr>
              <p:cNvSpPr/>
              <p:nvPr/>
            </p:nvSpPr>
            <p:spPr>
              <a:xfrm rot="5400000">
                <a:off x="394425" y="449321"/>
                <a:ext cx="68927" cy="192447"/>
              </a:xfrm>
              <a:prstGeom prst="roundRect">
                <a:avLst>
                  <a:gd name="adj" fmla="val 50000"/>
                </a:avLst>
              </a:prstGeom>
              <a:solidFill>
                <a:srgbClr val="0054A6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n-ea"/>
                </a:endParaRPr>
              </a:p>
            </p:txBody>
          </p:sp>
        </p:grpSp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id="{3FCEFE70-491D-4837-AB3C-9F88749218B0}"/>
                </a:ext>
              </a:extLst>
            </p:cNvPr>
            <p:cNvSpPr/>
            <p:nvPr/>
          </p:nvSpPr>
          <p:spPr>
            <a:xfrm rot="18900000">
              <a:off x="1318474" y="2760809"/>
              <a:ext cx="226624" cy="226622"/>
            </a:xfrm>
            <a:prstGeom prst="rect">
              <a:avLst/>
            </a:prstGeom>
            <a:solidFill>
              <a:srgbClr val="0054A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D1605047-B1CF-44D5-8AE7-962A44967D3F}"/>
              </a:ext>
            </a:extLst>
          </p:cNvPr>
          <p:cNvSpPr txBox="1"/>
          <p:nvPr/>
        </p:nvSpPr>
        <p:spPr>
          <a:xfrm>
            <a:off x="608687" y="1207156"/>
            <a:ext cx="189218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02063"/>
              </a:buClr>
            </a:pPr>
            <a:r>
              <a:rPr lang="ko-KR" altLang="en-US" sz="1600" b="1" spc="-7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Pretendard" panose="02000503000000020004" pitchFamily="50" charset="-127"/>
              </a:rPr>
              <a:t>창업 아이템의 필요성</a:t>
            </a:r>
            <a:endParaRPr lang="en-US" altLang="ko-KR" sz="1600" b="1" spc="-7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Pretendard" panose="02000503000000020004" pitchFamily="50" charset="-127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A043993-7A38-4B29-9E08-A0B5AEBC43A2}"/>
                  </a:ext>
                </a:extLst>
              </p:cNvPr>
              <p:cNvSpPr txBox="1"/>
              <p:nvPr/>
            </p:nvSpPr>
            <p:spPr>
              <a:xfrm>
                <a:off x="116054" y="1588407"/>
                <a:ext cx="11959892" cy="933782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ko-KR" sz="1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Pretendard" panose="02000503000000020004" pitchFamily="2" charset="-127"/>
                      </a:rPr>
                      <m:t>※</m:t>
                    </m:r>
                    <m:r>
                      <a:rPr lang="en-US" altLang="ko-KR" sz="1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ko-KR" altLang="en-US" sz="1400" b="1" dirty="0">
                    <a:solidFill>
                      <a:srgbClr val="0070C0"/>
                    </a:solidFill>
                    <a:latin typeface="+mn-ea"/>
                  </a:rPr>
                  <a:t>작성요령</a:t>
                </a:r>
                <a:endParaRPr lang="en-US" altLang="ko-KR" sz="1400" dirty="0">
                  <a:solidFill>
                    <a:srgbClr val="0070C0"/>
                  </a:solidFill>
                  <a:latin typeface="+mn-ea"/>
                </a:endParaRPr>
              </a:p>
              <a:p>
                <a:pPr marL="285750" indent="-285750">
                  <a:lnSpc>
                    <a:spcPct val="150000"/>
                  </a:lnSpc>
                  <a:buFontTx/>
                  <a:buChar char="-"/>
                </a:pP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창업 아이템의 국내외 시장 현황 및 문제점 등 제시</a:t>
                </a:r>
                <a:endParaRPr lang="en-US" altLang="ko-KR" sz="1200" dirty="0">
                  <a:solidFill>
                    <a:srgbClr val="0070C0"/>
                  </a:solidFill>
                  <a:latin typeface="+mn-ea"/>
                </a:endParaRPr>
              </a:p>
              <a:p>
                <a:pPr marL="285750" indent="-285750">
                  <a:lnSpc>
                    <a:spcPct val="150000"/>
                  </a:lnSpc>
                  <a:buFontTx/>
                  <a:buChar char="-"/>
                </a:pP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문제 해결을 위한 창업 아이템의 개발 필요성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, 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개발 아이템 소개 등</a:t>
                </a:r>
                <a:endParaRPr lang="en-US" altLang="ko-KR" sz="1200" dirty="0">
                  <a:solidFill>
                    <a:srgbClr val="0070C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A043993-7A38-4B29-9E08-A0B5AEBC43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054" y="1588407"/>
                <a:ext cx="11959892" cy="933782"/>
              </a:xfrm>
              <a:prstGeom prst="rect">
                <a:avLst/>
              </a:prstGeom>
              <a:blipFill>
                <a:blip r:embed="rId3"/>
                <a:stretch>
                  <a:fillRect l="-51" b="-4516"/>
                </a:stretch>
              </a:blipFill>
              <a:ln>
                <a:solidFill>
                  <a:srgbClr val="0070C0"/>
                </a:solidFill>
              </a:ln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6" name="Rectangle 1">
            <a:extLst>
              <a:ext uri="{FF2B5EF4-FFF2-40B4-BE49-F238E27FC236}">
                <a16:creationId xmlns:a16="http://schemas.microsoft.com/office/drawing/2014/main" id="{5AC301BA-98C7-4197-93D9-5EBA37DE8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6663" y="6151118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CF3A44-25FD-CB86-63AB-3D2539AF9AF4}"/>
              </a:ext>
            </a:extLst>
          </p:cNvPr>
          <p:cNvSpPr txBox="1"/>
          <p:nvPr/>
        </p:nvSpPr>
        <p:spPr>
          <a:xfrm>
            <a:off x="375784" y="333375"/>
            <a:ext cx="42297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1600" b="1" spc="-70" dirty="0">
                <a:solidFill>
                  <a:schemeClr val="accent1">
                    <a:lumMod val="50000"/>
                  </a:schemeClr>
                </a:solidFill>
                <a:latin typeface="+mn-ea"/>
                <a:cs typeface="Pretendard" panose="02000503000000020004" pitchFamily="50" charset="-127"/>
              </a:rPr>
              <a:t>MJU </a:t>
            </a:r>
            <a:r>
              <a:rPr lang="ko-KR" altLang="en-US" sz="1600" b="1" spc="-70" dirty="0">
                <a:solidFill>
                  <a:schemeClr val="accent1">
                    <a:lumMod val="50000"/>
                  </a:schemeClr>
                </a:solidFill>
                <a:latin typeface="+mn-ea"/>
                <a:cs typeface="Pretendard" panose="02000503000000020004" pitchFamily="50" charset="-127"/>
              </a:rPr>
              <a:t>창업 아이디어 경진대회 발표평가 </a:t>
            </a:r>
          </a:p>
        </p:txBody>
      </p:sp>
    </p:spTree>
    <p:extLst>
      <p:ext uri="{BB962C8B-B14F-4D97-AF65-F5344CB8AC3E}">
        <p14:creationId xmlns:p14="http://schemas.microsoft.com/office/powerpoint/2010/main" val="125516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블러, 다채로움, 스크린샷, 보라색이(가) 표시된 사진&#10;&#10;자동 생성된 설명">
            <a:extLst>
              <a:ext uri="{FF2B5EF4-FFF2-40B4-BE49-F238E27FC236}">
                <a16:creationId xmlns:a16="http://schemas.microsoft.com/office/drawing/2014/main" id="{EFFFCCFF-ACBA-6F1F-3A4B-B27A41B6A997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51" b="498"/>
          <a:stretch/>
        </p:blipFill>
        <p:spPr>
          <a:xfrm rot="16200000" flipH="1">
            <a:off x="-94257" y="684368"/>
            <a:ext cx="737770" cy="4571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850CB1C4-D8FE-40E5-A518-1265819D0C6B}"/>
              </a:ext>
            </a:extLst>
          </p:cNvPr>
          <p:cNvSpPr txBox="1"/>
          <p:nvPr/>
        </p:nvSpPr>
        <p:spPr>
          <a:xfrm>
            <a:off x="375784" y="667558"/>
            <a:ext cx="4796826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3200" b="1" spc="-70" dirty="0">
                <a:solidFill>
                  <a:srgbClr val="102E6D"/>
                </a:solidFill>
                <a:latin typeface="+mn-ea"/>
                <a:cs typeface="Pretendard ExtraBold" panose="02000903000000020004" pitchFamily="50" charset="-127"/>
              </a:rPr>
              <a:t>02. </a:t>
            </a:r>
            <a:r>
              <a:rPr lang="ko-KR" altLang="en-US" sz="3200" b="1" spc="-70" dirty="0">
                <a:solidFill>
                  <a:srgbClr val="102E6D"/>
                </a:solidFill>
                <a:latin typeface="+mn-ea"/>
                <a:cs typeface="Pretendard ExtraBold" panose="02000903000000020004" pitchFamily="50" charset="-127"/>
              </a:rPr>
              <a:t>실현 가능성 </a:t>
            </a:r>
            <a:r>
              <a:rPr lang="en-US" altLang="ko-KR" sz="3200" b="1" spc="-70" dirty="0">
                <a:solidFill>
                  <a:srgbClr val="102E6D"/>
                </a:solidFill>
                <a:latin typeface="+mn-ea"/>
                <a:cs typeface="Pretendard ExtraBold" panose="02000903000000020004" pitchFamily="50" charset="-127"/>
              </a:rPr>
              <a:t>(Solution)</a:t>
            </a:r>
            <a:endParaRPr lang="en-US" altLang="ko-KR" sz="3200" b="1" spc="-70" dirty="0">
              <a:solidFill>
                <a:srgbClr val="102E6D"/>
              </a:solidFill>
              <a:latin typeface="+mn-ea"/>
              <a:cs typeface="Pretendard SemiBold" panose="02000703000000020004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8170D4F8-CDBE-4F1A-B136-E3C712EC76BA}"/>
              </a:ext>
            </a:extLst>
          </p:cNvPr>
          <p:cNvSpPr/>
          <p:nvPr/>
        </p:nvSpPr>
        <p:spPr>
          <a:xfrm>
            <a:off x="0" y="0"/>
            <a:ext cx="12192000" cy="45949"/>
          </a:xfrm>
          <a:prstGeom prst="rect">
            <a:avLst/>
          </a:prstGeom>
          <a:solidFill>
            <a:srgbClr val="0054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776C22F2-09DE-4A3A-9C7D-6E975FA42BC9}"/>
              </a:ext>
            </a:extLst>
          </p:cNvPr>
          <p:cNvGrpSpPr/>
          <p:nvPr/>
        </p:nvGrpSpPr>
        <p:grpSpPr>
          <a:xfrm>
            <a:off x="409084" y="1264903"/>
            <a:ext cx="144665" cy="127902"/>
            <a:chOff x="810081" y="2549197"/>
            <a:chExt cx="735017" cy="649846"/>
          </a:xfrm>
        </p:grpSpPr>
        <p:grpSp>
          <p:nvGrpSpPr>
            <p:cNvPr id="40" name="그룹 39">
              <a:extLst>
                <a:ext uri="{FF2B5EF4-FFF2-40B4-BE49-F238E27FC236}">
                  <a16:creationId xmlns:a16="http://schemas.microsoft.com/office/drawing/2014/main" id="{0E018539-4374-4D5C-AB27-05CFBD0A5E90}"/>
                </a:ext>
              </a:extLst>
            </p:cNvPr>
            <p:cNvGrpSpPr/>
            <p:nvPr/>
          </p:nvGrpSpPr>
          <p:grpSpPr>
            <a:xfrm rot="18900000">
              <a:off x="810081" y="2549197"/>
              <a:ext cx="649832" cy="649846"/>
              <a:chOff x="332665" y="384222"/>
              <a:chExt cx="195782" cy="195786"/>
            </a:xfrm>
          </p:grpSpPr>
          <p:sp>
            <p:nvSpPr>
              <p:cNvPr id="42" name="사각형: 둥근 모서리 41">
                <a:extLst>
                  <a:ext uri="{FF2B5EF4-FFF2-40B4-BE49-F238E27FC236}">
                    <a16:creationId xmlns:a16="http://schemas.microsoft.com/office/drawing/2014/main" id="{86574D1E-B76A-4B89-9395-F923808203BC}"/>
                  </a:ext>
                </a:extLst>
              </p:cNvPr>
              <p:cNvSpPr/>
              <p:nvPr/>
            </p:nvSpPr>
            <p:spPr>
              <a:xfrm>
                <a:off x="459520" y="384222"/>
                <a:ext cx="68927" cy="192449"/>
              </a:xfrm>
              <a:prstGeom prst="roundRect">
                <a:avLst>
                  <a:gd name="adj" fmla="val 50000"/>
                </a:avLst>
              </a:prstGeom>
              <a:solidFill>
                <a:srgbClr val="0054A6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43" name="사각형: 둥근 모서리 42">
                <a:extLst>
                  <a:ext uri="{FF2B5EF4-FFF2-40B4-BE49-F238E27FC236}">
                    <a16:creationId xmlns:a16="http://schemas.microsoft.com/office/drawing/2014/main" id="{1FFFEA21-9B2C-454B-AE33-A5BF4303C659}"/>
                  </a:ext>
                </a:extLst>
              </p:cNvPr>
              <p:cNvSpPr/>
              <p:nvPr/>
            </p:nvSpPr>
            <p:spPr>
              <a:xfrm rot="5400000">
                <a:off x="394425" y="449321"/>
                <a:ext cx="68927" cy="192447"/>
              </a:xfrm>
              <a:prstGeom prst="roundRect">
                <a:avLst>
                  <a:gd name="adj" fmla="val 50000"/>
                </a:avLst>
              </a:prstGeom>
              <a:solidFill>
                <a:srgbClr val="0054A6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n-ea"/>
                </a:endParaRPr>
              </a:p>
            </p:txBody>
          </p:sp>
        </p:grpSp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id="{3FCEFE70-491D-4837-AB3C-9F88749218B0}"/>
                </a:ext>
              </a:extLst>
            </p:cNvPr>
            <p:cNvSpPr/>
            <p:nvPr/>
          </p:nvSpPr>
          <p:spPr>
            <a:xfrm rot="18900000">
              <a:off x="1318474" y="2760809"/>
              <a:ext cx="226624" cy="226622"/>
            </a:xfrm>
            <a:prstGeom prst="rect">
              <a:avLst/>
            </a:prstGeom>
            <a:solidFill>
              <a:srgbClr val="0054A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ea"/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D1605047-B1CF-44D5-8AE7-962A44967D3F}"/>
              </a:ext>
            </a:extLst>
          </p:cNvPr>
          <p:cNvSpPr txBox="1"/>
          <p:nvPr/>
        </p:nvSpPr>
        <p:spPr>
          <a:xfrm>
            <a:off x="608687" y="1207156"/>
            <a:ext cx="215155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02063"/>
              </a:buClr>
            </a:pPr>
            <a:r>
              <a:rPr lang="ko-KR" altLang="en-US" sz="1600" b="1" spc="-7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Pretendard" panose="02000503000000020004" pitchFamily="50" charset="-127"/>
              </a:rPr>
              <a:t>창업 아이템의 개발 계획</a:t>
            </a:r>
            <a:endParaRPr lang="en-US" altLang="ko-KR" sz="1600" b="1" spc="-7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Pretendard" panose="02000503000000020004" pitchFamily="50" charset="-127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9CCFE2DE-AF7C-40E8-B00E-D39EE7C77845}"/>
                  </a:ext>
                </a:extLst>
              </p:cNvPr>
              <p:cNvSpPr txBox="1"/>
              <p:nvPr/>
            </p:nvSpPr>
            <p:spPr>
              <a:xfrm>
                <a:off x="116054" y="1588407"/>
                <a:ext cx="11959892" cy="933782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ko-KR" sz="1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Pretendard" panose="02000503000000020004" pitchFamily="2" charset="-127"/>
                      </a:rPr>
                      <m:t>※</m:t>
                    </m:r>
                    <m:r>
                      <a:rPr lang="en-US" altLang="ko-KR" sz="1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ko-KR" altLang="en-US" sz="1400" b="1" dirty="0">
                    <a:solidFill>
                      <a:srgbClr val="0070C0"/>
                    </a:solidFill>
                    <a:latin typeface="+mn-ea"/>
                  </a:rPr>
                  <a:t>작성요령 </a:t>
                </a:r>
                <a:endParaRPr lang="en-US" altLang="ko-KR" sz="1400" dirty="0">
                  <a:solidFill>
                    <a:srgbClr val="0070C0"/>
                  </a:solidFill>
                  <a:latin typeface="+mn-ea"/>
                </a:endParaRPr>
              </a:p>
              <a:p>
                <a:pPr marL="285750" indent="-285750">
                  <a:lnSpc>
                    <a:spcPct val="150000"/>
                  </a:lnSpc>
                  <a:buFontTx/>
                  <a:buChar char="-"/>
                </a:pP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아이디어를 제품 ∙ 서비스로 개발 또는 구체화하고자 하는 계획</a:t>
                </a:r>
                <a:endParaRPr lang="en-US" altLang="ko-KR" sz="1200" dirty="0">
                  <a:solidFill>
                    <a:srgbClr val="0070C0"/>
                  </a:solidFill>
                  <a:latin typeface="+mn-ea"/>
                </a:endParaRPr>
              </a:p>
              <a:p>
                <a:pPr marL="285750" indent="-285750">
                  <a:lnSpc>
                    <a:spcPct val="150000"/>
                  </a:lnSpc>
                  <a:buFontTx/>
                  <a:buChar char="-"/>
                </a:pP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개발 창업 아이템의 차별성 및 경쟁력 확보 전략</a:t>
                </a:r>
                <a:endParaRPr lang="en-US" altLang="ko-KR" sz="1200" dirty="0">
                  <a:solidFill>
                    <a:srgbClr val="0070C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9CCFE2DE-AF7C-40E8-B00E-D39EE7C778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054" y="1588407"/>
                <a:ext cx="11959892" cy="933782"/>
              </a:xfrm>
              <a:prstGeom prst="rect">
                <a:avLst/>
              </a:prstGeom>
              <a:blipFill>
                <a:blip r:embed="rId3"/>
                <a:stretch>
                  <a:fillRect l="-51" b="-4516"/>
                </a:stretch>
              </a:blipFill>
              <a:ln>
                <a:solidFill>
                  <a:srgbClr val="0070C0"/>
                </a:solidFill>
              </a:ln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77BDD62E-8EC8-8070-0958-0A32A1E4BE43}"/>
              </a:ext>
            </a:extLst>
          </p:cNvPr>
          <p:cNvSpPr txBox="1"/>
          <p:nvPr/>
        </p:nvSpPr>
        <p:spPr>
          <a:xfrm>
            <a:off x="375784" y="333375"/>
            <a:ext cx="42297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1600" b="1" spc="-70" dirty="0">
                <a:solidFill>
                  <a:schemeClr val="accent1">
                    <a:lumMod val="50000"/>
                  </a:schemeClr>
                </a:solidFill>
                <a:latin typeface="+mn-ea"/>
                <a:cs typeface="Pretendard" panose="02000503000000020004" pitchFamily="50" charset="-127"/>
              </a:rPr>
              <a:t>MJU </a:t>
            </a:r>
            <a:r>
              <a:rPr lang="ko-KR" altLang="en-US" sz="1600" b="1" spc="-70" dirty="0">
                <a:solidFill>
                  <a:schemeClr val="accent1">
                    <a:lumMod val="50000"/>
                  </a:schemeClr>
                </a:solidFill>
                <a:latin typeface="+mn-ea"/>
                <a:cs typeface="Pretendard" panose="02000503000000020004" pitchFamily="50" charset="-127"/>
              </a:rPr>
              <a:t>창업 아이디어 경진대회 발표평가 </a:t>
            </a:r>
          </a:p>
        </p:txBody>
      </p:sp>
    </p:spTree>
    <p:extLst>
      <p:ext uri="{BB962C8B-B14F-4D97-AF65-F5344CB8AC3E}">
        <p14:creationId xmlns:p14="http://schemas.microsoft.com/office/powerpoint/2010/main" val="175723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블러, 다채로움, 스크린샷, 보라색이(가) 표시된 사진&#10;&#10;자동 생성된 설명">
            <a:extLst>
              <a:ext uri="{FF2B5EF4-FFF2-40B4-BE49-F238E27FC236}">
                <a16:creationId xmlns:a16="http://schemas.microsoft.com/office/drawing/2014/main" id="{EFFFCCFF-ACBA-6F1F-3A4B-B27A41B6A997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51" b="498"/>
          <a:stretch/>
        </p:blipFill>
        <p:spPr>
          <a:xfrm rot="16200000" flipH="1">
            <a:off x="-94257" y="684368"/>
            <a:ext cx="737770" cy="4571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850CB1C4-D8FE-40E5-A518-1265819D0C6B}"/>
              </a:ext>
            </a:extLst>
          </p:cNvPr>
          <p:cNvSpPr txBox="1"/>
          <p:nvPr/>
        </p:nvSpPr>
        <p:spPr>
          <a:xfrm>
            <a:off x="375784" y="667647"/>
            <a:ext cx="417133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3200" b="1" spc="-70" dirty="0">
                <a:solidFill>
                  <a:srgbClr val="102E6D"/>
                </a:solidFill>
                <a:latin typeface="+mn-ea"/>
                <a:cs typeface="Pretendard ExtraBold" panose="02000903000000020004" pitchFamily="50" charset="-127"/>
              </a:rPr>
              <a:t>03. </a:t>
            </a:r>
            <a:r>
              <a:rPr lang="ko-KR" altLang="en-US" sz="3200" b="1" spc="-70" dirty="0">
                <a:solidFill>
                  <a:srgbClr val="102E6D"/>
                </a:solidFill>
                <a:latin typeface="+mn-ea"/>
                <a:cs typeface="Pretendard ExtraBold" panose="02000903000000020004" pitchFamily="50" charset="-127"/>
              </a:rPr>
              <a:t>성장전략</a:t>
            </a:r>
            <a:r>
              <a:rPr lang="en-US" altLang="ko-KR" sz="3200" b="1" spc="-70" dirty="0">
                <a:solidFill>
                  <a:srgbClr val="102E6D"/>
                </a:solidFill>
                <a:latin typeface="+mn-ea"/>
                <a:cs typeface="Pretendard ExtraBold" panose="02000903000000020004" pitchFamily="50" charset="-127"/>
              </a:rPr>
              <a:t>(Scale-up)</a:t>
            </a:r>
            <a:endParaRPr lang="en-US" altLang="ko-KR" sz="3200" b="1" spc="-70" dirty="0">
              <a:solidFill>
                <a:srgbClr val="102E6D"/>
              </a:solidFill>
              <a:latin typeface="+mn-ea"/>
              <a:cs typeface="Pretendard SemiBold" panose="02000703000000020004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8170D4F8-CDBE-4F1A-B136-E3C712EC76BA}"/>
              </a:ext>
            </a:extLst>
          </p:cNvPr>
          <p:cNvSpPr/>
          <p:nvPr/>
        </p:nvSpPr>
        <p:spPr>
          <a:xfrm>
            <a:off x="0" y="0"/>
            <a:ext cx="12192000" cy="45949"/>
          </a:xfrm>
          <a:prstGeom prst="rect">
            <a:avLst/>
          </a:prstGeom>
          <a:solidFill>
            <a:srgbClr val="0054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776C22F2-09DE-4A3A-9C7D-6E975FA42BC9}"/>
              </a:ext>
            </a:extLst>
          </p:cNvPr>
          <p:cNvGrpSpPr/>
          <p:nvPr/>
        </p:nvGrpSpPr>
        <p:grpSpPr>
          <a:xfrm>
            <a:off x="409084" y="1264992"/>
            <a:ext cx="144665" cy="127902"/>
            <a:chOff x="810081" y="2549197"/>
            <a:chExt cx="735017" cy="649846"/>
          </a:xfrm>
        </p:grpSpPr>
        <p:grpSp>
          <p:nvGrpSpPr>
            <p:cNvPr id="40" name="그룹 39">
              <a:extLst>
                <a:ext uri="{FF2B5EF4-FFF2-40B4-BE49-F238E27FC236}">
                  <a16:creationId xmlns:a16="http://schemas.microsoft.com/office/drawing/2014/main" id="{0E018539-4374-4D5C-AB27-05CFBD0A5E90}"/>
                </a:ext>
              </a:extLst>
            </p:cNvPr>
            <p:cNvGrpSpPr/>
            <p:nvPr/>
          </p:nvGrpSpPr>
          <p:grpSpPr>
            <a:xfrm rot="18900000">
              <a:off x="810081" y="2549197"/>
              <a:ext cx="649832" cy="649846"/>
              <a:chOff x="332665" y="384222"/>
              <a:chExt cx="195782" cy="195786"/>
            </a:xfrm>
          </p:grpSpPr>
          <p:sp>
            <p:nvSpPr>
              <p:cNvPr id="42" name="사각형: 둥근 모서리 41">
                <a:extLst>
                  <a:ext uri="{FF2B5EF4-FFF2-40B4-BE49-F238E27FC236}">
                    <a16:creationId xmlns:a16="http://schemas.microsoft.com/office/drawing/2014/main" id="{86574D1E-B76A-4B89-9395-F923808203BC}"/>
                  </a:ext>
                </a:extLst>
              </p:cNvPr>
              <p:cNvSpPr/>
              <p:nvPr/>
            </p:nvSpPr>
            <p:spPr>
              <a:xfrm>
                <a:off x="459520" y="384222"/>
                <a:ext cx="68927" cy="192449"/>
              </a:xfrm>
              <a:prstGeom prst="roundRect">
                <a:avLst>
                  <a:gd name="adj" fmla="val 50000"/>
                </a:avLst>
              </a:prstGeom>
              <a:solidFill>
                <a:srgbClr val="0054A6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 dirty="0">
                  <a:latin typeface="+mn-ea"/>
                </a:endParaRPr>
              </a:p>
            </p:txBody>
          </p:sp>
          <p:sp>
            <p:nvSpPr>
              <p:cNvPr id="43" name="사각형: 둥근 모서리 42">
                <a:extLst>
                  <a:ext uri="{FF2B5EF4-FFF2-40B4-BE49-F238E27FC236}">
                    <a16:creationId xmlns:a16="http://schemas.microsoft.com/office/drawing/2014/main" id="{1FFFEA21-9B2C-454B-AE33-A5BF4303C659}"/>
                  </a:ext>
                </a:extLst>
              </p:cNvPr>
              <p:cNvSpPr/>
              <p:nvPr/>
            </p:nvSpPr>
            <p:spPr>
              <a:xfrm rot="5400000">
                <a:off x="394425" y="449321"/>
                <a:ext cx="68927" cy="192447"/>
              </a:xfrm>
              <a:prstGeom prst="roundRect">
                <a:avLst>
                  <a:gd name="adj" fmla="val 50000"/>
                </a:avLst>
              </a:prstGeom>
              <a:solidFill>
                <a:srgbClr val="0054A6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 dirty="0">
                  <a:latin typeface="+mn-ea"/>
                </a:endParaRPr>
              </a:p>
            </p:txBody>
          </p:sp>
        </p:grpSp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id="{3FCEFE70-491D-4837-AB3C-9F88749218B0}"/>
                </a:ext>
              </a:extLst>
            </p:cNvPr>
            <p:cNvSpPr/>
            <p:nvPr/>
          </p:nvSpPr>
          <p:spPr>
            <a:xfrm rot="18900000">
              <a:off x="1318474" y="2760809"/>
              <a:ext cx="226624" cy="226622"/>
            </a:xfrm>
            <a:prstGeom prst="rect">
              <a:avLst/>
            </a:prstGeom>
            <a:solidFill>
              <a:srgbClr val="0054A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>
                <a:latin typeface="+mn-ea"/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D1605047-B1CF-44D5-8AE7-962A44967D3F}"/>
              </a:ext>
            </a:extLst>
          </p:cNvPr>
          <p:cNvSpPr txBox="1"/>
          <p:nvPr/>
        </p:nvSpPr>
        <p:spPr>
          <a:xfrm>
            <a:off x="608687" y="1207245"/>
            <a:ext cx="1499770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02063"/>
              </a:buClr>
            </a:pPr>
            <a:r>
              <a:rPr lang="ko-KR" altLang="en-US" sz="1600" b="1" spc="-7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Pretendard" panose="02000503000000020004" pitchFamily="50" charset="-127"/>
              </a:rPr>
              <a:t>사업화 추진 전략</a:t>
            </a:r>
            <a:endParaRPr lang="en-US" altLang="ko-KR" sz="1600" b="1" spc="-7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Pretendard" panose="02000503000000020004" pitchFamily="50" charset="-127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117B84A-01BF-4107-996D-8035CEC6EA10}"/>
                  </a:ext>
                </a:extLst>
              </p:cNvPr>
              <p:cNvSpPr txBox="1"/>
              <p:nvPr/>
            </p:nvSpPr>
            <p:spPr>
              <a:xfrm>
                <a:off x="116054" y="1588407"/>
                <a:ext cx="11959892" cy="1210781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ko-KR" sz="1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Pretendard" panose="02000503000000020004" pitchFamily="2" charset="-127"/>
                      </a:rPr>
                      <m:t>※</m:t>
                    </m:r>
                    <m:r>
                      <a:rPr lang="en-US" altLang="ko-KR" sz="1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ko-KR" altLang="en-US" sz="1400" b="1" dirty="0">
                    <a:solidFill>
                      <a:srgbClr val="0070C0"/>
                    </a:solidFill>
                    <a:latin typeface="+mn-ea"/>
                  </a:rPr>
                  <a:t>작성요령 </a:t>
                </a:r>
                <a:endParaRPr lang="en-US" altLang="ko-KR" sz="1400" dirty="0">
                  <a:solidFill>
                    <a:srgbClr val="0070C0"/>
                  </a:solidFill>
                  <a:latin typeface="+mn-ea"/>
                </a:endParaRPr>
              </a:p>
              <a:p>
                <a:pPr marL="285750" indent="-285750">
                  <a:lnSpc>
                    <a:spcPct val="150000"/>
                  </a:lnSpc>
                  <a:buFontTx/>
                  <a:buChar char="-"/>
                </a:pP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경쟁 제품 ∙ 경쟁사 분석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, 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창업 아이템의 목표 시장 진입 전략 </a:t>
                </a:r>
                <a:endParaRPr lang="en-US" altLang="ko-KR" sz="1200" dirty="0">
                  <a:solidFill>
                    <a:srgbClr val="0070C0"/>
                  </a:solidFill>
                  <a:latin typeface="+mn-ea"/>
                </a:endParaRPr>
              </a:p>
              <a:p>
                <a:pPr marL="285750" indent="-285750">
                  <a:lnSpc>
                    <a:spcPct val="150000"/>
                  </a:lnSpc>
                  <a:buFontTx/>
                  <a:buChar char="-"/>
                </a:pP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창업 아이템의 비즈니스 모델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(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수익화 모델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), 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사업 확장을 위한 투자유치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(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자금확보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) 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전략</a:t>
                </a:r>
                <a:endParaRPr lang="en-US" altLang="ko-KR" sz="1200" dirty="0">
                  <a:solidFill>
                    <a:srgbClr val="0070C0"/>
                  </a:solidFill>
                  <a:latin typeface="+mn-ea"/>
                </a:endParaRPr>
              </a:p>
              <a:p>
                <a:pPr marL="285750" indent="-285750">
                  <a:lnSpc>
                    <a:spcPct val="150000"/>
                  </a:lnSpc>
                  <a:buFontTx/>
                  <a:buChar char="-"/>
                </a:pP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사업전체 로드맵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(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일정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)</a:t>
                </a:r>
              </a:p>
            </p:txBody>
          </p:sp>
        </mc:Choice>
        <mc:Fallback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117B84A-01BF-4107-996D-8035CEC6EA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054" y="1588407"/>
                <a:ext cx="11959892" cy="1210781"/>
              </a:xfrm>
              <a:prstGeom prst="rect">
                <a:avLst/>
              </a:prstGeom>
              <a:blipFill>
                <a:blip r:embed="rId3"/>
                <a:stretch>
                  <a:fillRect l="-51" b="-3500"/>
                </a:stretch>
              </a:blipFill>
              <a:ln>
                <a:solidFill>
                  <a:srgbClr val="0070C0"/>
                </a:solidFill>
              </a:ln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1E01B508-998C-074B-B020-DBF0F5C0C5D4}"/>
              </a:ext>
            </a:extLst>
          </p:cNvPr>
          <p:cNvSpPr txBox="1"/>
          <p:nvPr/>
        </p:nvSpPr>
        <p:spPr>
          <a:xfrm>
            <a:off x="375784" y="333375"/>
            <a:ext cx="42297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1600" b="1" spc="-70" dirty="0">
                <a:solidFill>
                  <a:schemeClr val="accent1">
                    <a:lumMod val="50000"/>
                  </a:schemeClr>
                </a:solidFill>
                <a:latin typeface="+mn-ea"/>
                <a:cs typeface="Pretendard" panose="02000503000000020004" pitchFamily="50" charset="-127"/>
              </a:rPr>
              <a:t>MJU </a:t>
            </a:r>
            <a:r>
              <a:rPr lang="ko-KR" altLang="en-US" sz="1600" b="1" spc="-70" dirty="0">
                <a:solidFill>
                  <a:schemeClr val="accent1">
                    <a:lumMod val="50000"/>
                  </a:schemeClr>
                </a:solidFill>
                <a:latin typeface="+mn-ea"/>
                <a:cs typeface="Pretendard" panose="02000503000000020004" pitchFamily="50" charset="-127"/>
              </a:rPr>
              <a:t>창업 아이디어 경진대회 발표평가 </a:t>
            </a:r>
          </a:p>
        </p:txBody>
      </p:sp>
    </p:spTree>
    <p:extLst>
      <p:ext uri="{BB962C8B-B14F-4D97-AF65-F5344CB8AC3E}">
        <p14:creationId xmlns:p14="http://schemas.microsoft.com/office/powerpoint/2010/main" val="1948416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>
            <a:extLst>
              <a:ext uri="{FF2B5EF4-FFF2-40B4-BE49-F238E27FC236}">
                <a16:creationId xmlns:a16="http://schemas.microsoft.com/office/drawing/2014/main" id="{8170D4F8-CDBE-4F1A-B136-E3C712EC76BA}"/>
              </a:ext>
            </a:extLst>
          </p:cNvPr>
          <p:cNvSpPr/>
          <p:nvPr/>
        </p:nvSpPr>
        <p:spPr>
          <a:xfrm>
            <a:off x="0" y="0"/>
            <a:ext cx="12192000" cy="45949"/>
          </a:xfrm>
          <a:prstGeom prst="rect">
            <a:avLst/>
          </a:prstGeom>
          <a:solidFill>
            <a:srgbClr val="0054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66" name="Rectangle 1">
            <a:extLst>
              <a:ext uri="{FF2B5EF4-FFF2-40B4-BE49-F238E27FC236}">
                <a16:creationId xmlns:a16="http://schemas.microsoft.com/office/drawing/2014/main" id="{5AC301BA-98C7-4197-93D9-5EBA37DE8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6663" y="6151118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+mn-ea"/>
            </a:endParaRPr>
          </a:p>
        </p:txBody>
      </p:sp>
      <p:pic>
        <p:nvPicPr>
          <p:cNvPr id="30" name="그림 29" descr="블러, 다채로움, 스크린샷, 보라색이(가) 표시된 사진&#10;&#10;자동 생성된 설명">
            <a:extLst>
              <a:ext uri="{FF2B5EF4-FFF2-40B4-BE49-F238E27FC236}">
                <a16:creationId xmlns:a16="http://schemas.microsoft.com/office/drawing/2014/main" id="{865F86AE-190C-417E-B436-4EEDECA917CD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51" b="498"/>
          <a:stretch/>
        </p:blipFill>
        <p:spPr>
          <a:xfrm rot="16200000" flipH="1">
            <a:off x="-94257" y="684368"/>
            <a:ext cx="737770" cy="45719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600CDB2F-3B62-4052-BEB7-A77290DC373A}"/>
              </a:ext>
            </a:extLst>
          </p:cNvPr>
          <p:cNvSpPr txBox="1"/>
          <p:nvPr/>
        </p:nvSpPr>
        <p:spPr>
          <a:xfrm>
            <a:off x="375784" y="676978"/>
            <a:ext cx="329635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ko-KR" sz="3200" b="1" spc="-70" dirty="0">
                <a:solidFill>
                  <a:srgbClr val="102E6D"/>
                </a:solidFill>
                <a:latin typeface="+mn-ea"/>
                <a:cs typeface="Pretendard ExtraBold" panose="02000903000000020004" pitchFamily="50" charset="-127"/>
              </a:rPr>
              <a:t>04. </a:t>
            </a:r>
            <a:r>
              <a:rPr lang="ko-KR" altLang="en-US" sz="3200" b="1" spc="-70" dirty="0">
                <a:solidFill>
                  <a:srgbClr val="102E6D"/>
                </a:solidFill>
                <a:latin typeface="+mn-ea"/>
                <a:cs typeface="Pretendard ExtraBold" panose="02000903000000020004" pitchFamily="50" charset="-127"/>
              </a:rPr>
              <a:t>팀 구성</a:t>
            </a:r>
            <a:r>
              <a:rPr lang="en-US" altLang="ko-KR" sz="3200" b="1" spc="-70" dirty="0">
                <a:solidFill>
                  <a:srgbClr val="102E6D"/>
                </a:solidFill>
                <a:latin typeface="+mn-ea"/>
                <a:cs typeface="Pretendard ExtraBold" panose="02000903000000020004" pitchFamily="50" charset="-127"/>
              </a:rPr>
              <a:t>(Team)</a:t>
            </a:r>
            <a:endParaRPr lang="en-US" altLang="ko-KR" sz="3200" b="1" spc="-70" dirty="0">
              <a:solidFill>
                <a:srgbClr val="102E6D"/>
              </a:solidFill>
              <a:latin typeface="+mn-ea"/>
              <a:cs typeface="Pretendard SemiBold" panose="02000703000000020004" pitchFamily="50" charset="-127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AD7ED5F-5653-4A75-8408-4E85455326A6}"/>
              </a:ext>
            </a:extLst>
          </p:cNvPr>
          <p:cNvSpPr txBox="1"/>
          <p:nvPr/>
        </p:nvSpPr>
        <p:spPr>
          <a:xfrm>
            <a:off x="608687" y="1207245"/>
            <a:ext cx="1822294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buClr>
                <a:srgbClr val="002063"/>
              </a:buClr>
            </a:pPr>
            <a:r>
              <a:rPr lang="ko-KR" altLang="en-US" sz="1600" b="1" spc="-7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Pretendard" panose="02000503000000020004" pitchFamily="50" charset="-127"/>
              </a:rPr>
              <a:t>대표자 및 팀원 구성 </a:t>
            </a:r>
            <a:endParaRPr lang="en-US" altLang="ko-KR" sz="1600" b="1" spc="-7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Pretendard" panose="02000503000000020004" pitchFamily="50" charset="-127"/>
            </a:endParaRPr>
          </a:p>
        </p:txBody>
      </p: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CE8FE2CE-95F5-490E-A239-AC0BE29E4092}"/>
              </a:ext>
            </a:extLst>
          </p:cNvPr>
          <p:cNvGrpSpPr/>
          <p:nvPr/>
        </p:nvGrpSpPr>
        <p:grpSpPr>
          <a:xfrm>
            <a:off x="409084" y="1264992"/>
            <a:ext cx="144665" cy="127902"/>
            <a:chOff x="810081" y="2549197"/>
            <a:chExt cx="735017" cy="649846"/>
          </a:xfrm>
        </p:grpSpPr>
        <p:grpSp>
          <p:nvGrpSpPr>
            <p:cNvPr id="45" name="그룹 44">
              <a:extLst>
                <a:ext uri="{FF2B5EF4-FFF2-40B4-BE49-F238E27FC236}">
                  <a16:creationId xmlns:a16="http://schemas.microsoft.com/office/drawing/2014/main" id="{557192A0-AA62-4985-B677-B6B0FF8BEE92}"/>
                </a:ext>
              </a:extLst>
            </p:cNvPr>
            <p:cNvGrpSpPr/>
            <p:nvPr/>
          </p:nvGrpSpPr>
          <p:grpSpPr>
            <a:xfrm rot="18900000">
              <a:off x="810081" y="2549197"/>
              <a:ext cx="649832" cy="649846"/>
              <a:chOff x="332665" y="384222"/>
              <a:chExt cx="195782" cy="195786"/>
            </a:xfrm>
          </p:grpSpPr>
          <p:sp>
            <p:nvSpPr>
              <p:cNvPr id="51" name="사각형: 둥근 모서리 50">
                <a:extLst>
                  <a:ext uri="{FF2B5EF4-FFF2-40B4-BE49-F238E27FC236}">
                    <a16:creationId xmlns:a16="http://schemas.microsoft.com/office/drawing/2014/main" id="{68353742-E51C-45E1-9700-504251ED5ED7}"/>
                  </a:ext>
                </a:extLst>
              </p:cNvPr>
              <p:cNvSpPr/>
              <p:nvPr/>
            </p:nvSpPr>
            <p:spPr>
              <a:xfrm>
                <a:off x="459520" y="384222"/>
                <a:ext cx="68927" cy="192449"/>
              </a:xfrm>
              <a:prstGeom prst="roundRect">
                <a:avLst>
                  <a:gd name="adj" fmla="val 50000"/>
                </a:avLst>
              </a:prstGeom>
              <a:solidFill>
                <a:srgbClr val="0054A6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 dirty="0">
                  <a:latin typeface="+mn-ea"/>
                </a:endParaRPr>
              </a:p>
            </p:txBody>
          </p:sp>
          <p:sp>
            <p:nvSpPr>
              <p:cNvPr id="52" name="사각형: 둥근 모서리 51">
                <a:extLst>
                  <a:ext uri="{FF2B5EF4-FFF2-40B4-BE49-F238E27FC236}">
                    <a16:creationId xmlns:a16="http://schemas.microsoft.com/office/drawing/2014/main" id="{2B147D39-C3D0-488E-8E87-08047951F574}"/>
                  </a:ext>
                </a:extLst>
              </p:cNvPr>
              <p:cNvSpPr/>
              <p:nvPr/>
            </p:nvSpPr>
            <p:spPr>
              <a:xfrm rot="5400000">
                <a:off x="394425" y="449321"/>
                <a:ext cx="68927" cy="192447"/>
              </a:xfrm>
              <a:prstGeom prst="roundRect">
                <a:avLst>
                  <a:gd name="adj" fmla="val 50000"/>
                </a:avLst>
              </a:prstGeom>
              <a:solidFill>
                <a:srgbClr val="0054A6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b="1" dirty="0">
                  <a:latin typeface="+mn-ea"/>
                </a:endParaRPr>
              </a:p>
            </p:txBody>
          </p:sp>
        </p:grpSp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D4A9911C-1685-4416-B075-217FD7EB2E82}"/>
                </a:ext>
              </a:extLst>
            </p:cNvPr>
            <p:cNvSpPr/>
            <p:nvPr/>
          </p:nvSpPr>
          <p:spPr>
            <a:xfrm rot="18900000">
              <a:off x="1318474" y="2760809"/>
              <a:ext cx="226624" cy="226622"/>
            </a:xfrm>
            <a:prstGeom prst="rect">
              <a:avLst/>
            </a:prstGeom>
            <a:solidFill>
              <a:srgbClr val="0054A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>
                <a:latin typeface="+mn-ea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82FED09A-C933-49DC-840E-9DA8724C3B94}"/>
                  </a:ext>
                </a:extLst>
              </p:cNvPr>
              <p:cNvSpPr txBox="1"/>
              <p:nvPr/>
            </p:nvSpPr>
            <p:spPr>
              <a:xfrm>
                <a:off x="116054" y="1588407"/>
                <a:ext cx="11959892" cy="1764778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ko-KR" sz="1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Pretendard" panose="02000503000000020004" pitchFamily="2" charset="-127"/>
                      </a:rPr>
                      <m:t>※</m:t>
                    </m:r>
                    <m:r>
                      <a:rPr lang="en-US" altLang="ko-KR" sz="1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ko-KR" altLang="en-US" sz="1400" b="1" dirty="0">
                    <a:solidFill>
                      <a:srgbClr val="0070C0"/>
                    </a:solidFill>
                    <a:latin typeface="+mn-ea"/>
                  </a:rPr>
                  <a:t>작성요령 </a:t>
                </a:r>
                <a:endParaRPr lang="en-US" altLang="ko-KR" sz="1000" dirty="0">
                  <a:solidFill>
                    <a:srgbClr val="0070C0"/>
                  </a:solidFill>
                  <a:latin typeface="+mn-ea"/>
                </a:endParaRPr>
              </a:p>
              <a:p>
                <a:pPr marL="285750" indent="-285750">
                  <a:lnSpc>
                    <a:spcPct val="150000"/>
                  </a:lnSpc>
                  <a:buFontTx/>
                  <a:buChar char="-"/>
                </a:pP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대표자 보유 역량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(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경영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, 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경력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, 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학력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, 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기술력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, 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노하우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, 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인적 네트워크 등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) 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기재</a:t>
                </a:r>
                <a:endParaRPr lang="en-US" altLang="ko-KR" sz="1200" dirty="0">
                  <a:solidFill>
                    <a:srgbClr val="0070C0"/>
                  </a:solidFill>
                  <a:latin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    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* 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(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역량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) 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창업 아이템을 개발 또는 구체화할 수 있는 능력</a:t>
                </a:r>
                <a:endParaRPr lang="en-US" altLang="ko-KR" sz="1200" dirty="0">
                  <a:solidFill>
                    <a:srgbClr val="0070C0"/>
                  </a:solidFill>
                  <a:latin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    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* 유사 경험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, 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사업 수행 이력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, 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관련 교육 이수 현황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, 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관련 수상 실적 등 포함 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 </a:t>
                </a:r>
              </a:p>
              <a:p>
                <a:pPr marL="285750" indent="-285750">
                  <a:lnSpc>
                    <a:spcPct val="150000"/>
                  </a:lnSpc>
                  <a:buFontTx/>
                  <a:buChar char="-"/>
                </a:pP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팀에서 보유 또는 보유할 예정인 장비 ∙ 시설 직원 역량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(</a:t>
                </a:r>
                <a:r>
                  <a:rPr lang="ko-KR" altLang="en-US" sz="1200" dirty="0" err="1">
                    <a:solidFill>
                      <a:srgbClr val="0070C0"/>
                    </a:solidFill>
                    <a:latin typeface="+mn-ea"/>
                  </a:rPr>
                  <a:t>경력∙학력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, 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기술력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, 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노하우 등</a:t>
                </a:r>
                <a:r>
                  <a:rPr lang="en-US" altLang="ko-KR" sz="1200" dirty="0">
                    <a:solidFill>
                      <a:srgbClr val="0070C0"/>
                    </a:solidFill>
                    <a:latin typeface="+mn-ea"/>
                  </a:rPr>
                  <a:t>) </a:t>
                </a:r>
                <a:r>
                  <a:rPr lang="ko-KR" altLang="en-US" sz="1200" dirty="0">
                    <a:solidFill>
                      <a:srgbClr val="0070C0"/>
                    </a:solidFill>
                    <a:latin typeface="+mn-ea"/>
                  </a:rPr>
                  <a:t>기재</a:t>
                </a:r>
                <a:endParaRPr lang="en-US" altLang="ko-KR" sz="1200" dirty="0">
                  <a:solidFill>
                    <a:srgbClr val="0070C0"/>
                  </a:solidFill>
                  <a:latin typeface="+mn-ea"/>
                </a:endParaRPr>
              </a:p>
              <a:p>
                <a:pPr marL="285750" indent="-285750">
                  <a:lnSpc>
                    <a:spcPct val="150000"/>
                  </a:lnSpc>
                  <a:buFontTx/>
                  <a:buChar char="-"/>
                </a:pPr>
                <a:r>
                  <a:rPr lang="ko-KR" altLang="en-US" sz="1200" dirty="0" err="1">
                    <a:solidFill>
                      <a:srgbClr val="0070C0"/>
                    </a:solidFill>
                    <a:latin typeface="+mn-ea"/>
                  </a:rPr>
                  <a:t>제품</a:t>
                </a:r>
                <a:r>
                  <a:rPr lang="ko-KR" altLang="en-US" sz="1100" dirty="0" err="1">
                    <a:solidFill>
                      <a:srgbClr val="0070C0"/>
                    </a:solidFill>
                    <a:latin typeface="+mn-ea"/>
                  </a:rPr>
                  <a:t>∙서비스</a:t>
                </a:r>
                <a:r>
                  <a:rPr lang="ko-KR" altLang="en-US" sz="1100" dirty="0">
                    <a:solidFill>
                      <a:srgbClr val="0070C0"/>
                    </a:solidFill>
                    <a:latin typeface="+mn-ea"/>
                  </a:rPr>
                  <a:t> 개발 및 구체화 등과 관련하여 협력</a:t>
                </a:r>
                <a:r>
                  <a:rPr lang="en-US" altLang="ko-KR" sz="1100" dirty="0">
                    <a:solidFill>
                      <a:srgbClr val="0070C0"/>
                    </a:solidFill>
                    <a:latin typeface="+mn-ea"/>
                  </a:rPr>
                  <a:t>(</a:t>
                </a:r>
                <a:r>
                  <a:rPr lang="ko-KR" altLang="en-US" sz="1100" dirty="0">
                    <a:solidFill>
                      <a:srgbClr val="0070C0"/>
                    </a:solidFill>
                    <a:latin typeface="+mn-ea"/>
                  </a:rPr>
                  <a:t>또는 예정</a:t>
                </a:r>
                <a:r>
                  <a:rPr lang="en-US" altLang="ko-KR" sz="1100" dirty="0">
                    <a:solidFill>
                      <a:srgbClr val="0070C0"/>
                    </a:solidFill>
                    <a:latin typeface="+mn-ea"/>
                  </a:rPr>
                  <a:t>)</a:t>
                </a:r>
                <a:r>
                  <a:rPr lang="ko-KR" altLang="en-US" sz="1100" dirty="0">
                    <a:solidFill>
                      <a:srgbClr val="0070C0"/>
                    </a:solidFill>
                    <a:latin typeface="+mn-ea"/>
                  </a:rPr>
                  <a:t>인 파트너</a:t>
                </a:r>
                <a:r>
                  <a:rPr lang="en-US" altLang="ko-KR" sz="1100" dirty="0">
                    <a:solidFill>
                      <a:srgbClr val="0070C0"/>
                    </a:solidFill>
                    <a:latin typeface="+mn-ea"/>
                  </a:rPr>
                  <a:t>, </a:t>
                </a:r>
                <a:r>
                  <a:rPr lang="ko-KR" altLang="en-US" sz="1100" dirty="0">
                    <a:solidFill>
                      <a:srgbClr val="0070C0"/>
                    </a:solidFill>
                    <a:latin typeface="+mn-ea"/>
                  </a:rPr>
                  <a:t>협력 기관</a:t>
                </a:r>
                <a:r>
                  <a:rPr lang="en-US" altLang="ko-KR" sz="1100" dirty="0">
                    <a:solidFill>
                      <a:srgbClr val="0070C0"/>
                    </a:solidFill>
                    <a:latin typeface="+mn-ea"/>
                  </a:rPr>
                  <a:t>(</a:t>
                </a:r>
                <a:r>
                  <a:rPr lang="ko-KR" altLang="en-US" sz="1100" dirty="0">
                    <a:solidFill>
                      <a:srgbClr val="0070C0"/>
                    </a:solidFill>
                    <a:latin typeface="+mn-ea"/>
                  </a:rPr>
                  <a:t>기업</a:t>
                </a:r>
                <a:r>
                  <a:rPr lang="en-US" altLang="ko-KR" sz="1100" dirty="0">
                    <a:solidFill>
                      <a:srgbClr val="0070C0"/>
                    </a:solidFill>
                    <a:latin typeface="+mn-ea"/>
                  </a:rPr>
                  <a:t>) </a:t>
                </a:r>
                <a:r>
                  <a:rPr lang="ko-KR" altLang="en-US" sz="1100" dirty="0">
                    <a:solidFill>
                      <a:srgbClr val="0070C0"/>
                    </a:solidFill>
                    <a:latin typeface="+mn-ea"/>
                  </a:rPr>
                  <a:t>등 역량과 주요 협업</a:t>
                </a:r>
                <a:r>
                  <a:rPr lang="en-US" altLang="ko-KR" sz="1100" dirty="0">
                    <a:solidFill>
                      <a:srgbClr val="0070C0"/>
                    </a:solidFill>
                    <a:latin typeface="+mn-ea"/>
                  </a:rPr>
                  <a:t>(</a:t>
                </a:r>
                <a:r>
                  <a:rPr lang="ko-KR" altLang="en-US" sz="1100" dirty="0">
                    <a:solidFill>
                      <a:srgbClr val="0070C0"/>
                    </a:solidFill>
                    <a:latin typeface="+mn-ea"/>
                  </a:rPr>
                  <a:t>협력</a:t>
                </a:r>
                <a:r>
                  <a:rPr lang="en-US" altLang="ko-KR" sz="1100" dirty="0">
                    <a:solidFill>
                      <a:srgbClr val="0070C0"/>
                    </a:solidFill>
                    <a:latin typeface="+mn-ea"/>
                  </a:rPr>
                  <a:t>) </a:t>
                </a:r>
                <a:r>
                  <a:rPr lang="ko-KR" altLang="en-US" sz="1100" dirty="0">
                    <a:solidFill>
                      <a:srgbClr val="0070C0"/>
                    </a:solidFill>
                    <a:latin typeface="+mn-ea"/>
                  </a:rPr>
                  <a:t>내용 등 기재</a:t>
                </a:r>
                <a:endParaRPr lang="en-US" altLang="ko-KR" sz="1150" dirty="0">
                  <a:solidFill>
                    <a:srgbClr val="0070C0"/>
                  </a:solidFill>
                  <a:latin typeface="+mn-ea"/>
                </a:endParaRPr>
              </a:p>
            </p:txBody>
          </p:sp>
        </mc:Choice>
        <mc:Fallback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82FED09A-C933-49DC-840E-9DA8724C3B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054" y="1588407"/>
                <a:ext cx="11959892" cy="1764778"/>
              </a:xfrm>
              <a:prstGeom prst="rect">
                <a:avLst/>
              </a:prstGeom>
              <a:blipFill>
                <a:blip r:embed="rId3"/>
                <a:stretch>
                  <a:fillRect l="-51" b="-2062"/>
                </a:stretch>
              </a:blipFill>
              <a:ln>
                <a:solidFill>
                  <a:srgbClr val="0070C0"/>
                </a:solidFill>
              </a:ln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>
            <a:extLst>
              <a:ext uri="{FF2B5EF4-FFF2-40B4-BE49-F238E27FC236}">
                <a16:creationId xmlns:a16="http://schemas.microsoft.com/office/drawing/2014/main" id="{8090DED2-5004-44A1-B32A-2E49250518BF}"/>
              </a:ext>
            </a:extLst>
          </p:cNvPr>
          <p:cNvSpPr txBox="1"/>
          <p:nvPr/>
        </p:nvSpPr>
        <p:spPr>
          <a:xfrm>
            <a:off x="375784" y="333375"/>
            <a:ext cx="42297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1600" b="1" spc="-70" dirty="0">
                <a:solidFill>
                  <a:schemeClr val="accent1">
                    <a:lumMod val="50000"/>
                  </a:schemeClr>
                </a:solidFill>
                <a:latin typeface="+mn-ea"/>
                <a:cs typeface="Pretendard" panose="02000503000000020004" pitchFamily="50" charset="-127"/>
              </a:rPr>
              <a:t>MJU </a:t>
            </a:r>
            <a:r>
              <a:rPr lang="ko-KR" altLang="en-US" sz="1600" b="1" spc="-70" dirty="0">
                <a:solidFill>
                  <a:schemeClr val="accent1">
                    <a:lumMod val="50000"/>
                  </a:schemeClr>
                </a:solidFill>
                <a:latin typeface="+mn-ea"/>
                <a:cs typeface="Pretendard" panose="02000503000000020004" pitchFamily="50" charset="-127"/>
              </a:rPr>
              <a:t>창업 아이디어 경진대회 발표평가</a:t>
            </a:r>
            <a:endParaRPr lang="en-US" altLang="ko-KR" sz="1600" b="1" spc="-70" dirty="0">
              <a:solidFill>
                <a:schemeClr val="accent1">
                  <a:lumMod val="50000"/>
                </a:schemeClr>
              </a:solidFill>
              <a:latin typeface="+mn-ea"/>
              <a:cs typeface="Pretendard" panose="020005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6620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1062</TotalTime>
  <Words>434</Words>
  <Application>Microsoft Office PowerPoint</Application>
  <PresentationFormat>와이드스크린</PresentationFormat>
  <Paragraphs>53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맑은 고딕</vt:lpstr>
      <vt:lpstr>Arial</vt:lpstr>
      <vt:lpstr>Bauhaus 93</vt:lpstr>
      <vt:lpstr>Cambria Math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kised</dc:creator>
  <cp:lastModifiedBy>고선미</cp:lastModifiedBy>
  <cp:revision>387</cp:revision>
  <dcterms:created xsi:type="dcterms:W3CDTF">2025-02-25T23:59:59Z</dcterms:created>
  <dcterms:modified xsi:type="dcterms:W3CDTF">2026-08-31T04:27:19Z</dcterms:modified>
</cp:coreProperties>
</file>